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s/slide23.xml" ContentType="application/vnd.openxmlformats-officedocument.presentationml.slide+xml"/>
  <Override PartName="/ppt/slides/slide11.xml" ContentType="application/vnd.openxmlformats-officedocument.presentationml.slide+xml"/>
  <Override PartName="/ppt/slides/slide10.xml" ContentType="application/vnd.openxmlformats-officedocument.presentationml.slide+xml"/>
  <Override PartName="/ppt/slides/slide9.xml" ContentType="application/vnd.openxmlformats-officedocument.presentationml.slide+xml"/>
  <Override PartName="/ppt/slides/slide8.xml" ContentType="application/vnd.openxmlformats-officedocument.presentationml.slide+xml"/>
  <Override PartName="/ppt/slides/slide7.xml" ContentType="application/vnd.openxmlformats-officedocument.presentationml.slide+xml"/>
  <Override PartName="/ppt/slides/slide6.xml" ContentType="application/vnd.openxmlformats-officedocument.presentationml.slide+xml"/>
  <Override PartName="/ppt/slides/slide5.xml" ContentType="application/vnd.openxmlformats-officedocument.presentationml.slide+xml"/>
  <Override PartName="/ppt/slides/slide4.xml" ContentType="application/vnd.openxmlformats-officedocument.presentationml.slide+xml"/>
  <Override PartName="/ppt/slides/slide3.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1.xml" ContentType="application/vnd.openxmlformats-officedocument.presentationml.slide+xml"/>
  <Override PartName="/ppt/slides/slide20.xml" ContentType="application/vnd.openxmlformats-officedocument.presentationml.slide+xml"/>
  <Override PartName="/ppt/slides/slide19.xml" ContentType="application/vnd.openxmlformats-officedocument.presentationml.slide+xml"/>
  <Override PartName="/ppt/slides/slide18.xml" ContentType="application/vnd.openxmlformats-officedocument.presentationml.slide+xml"/>
  <Override PartName="/ppt/slides/slide17.xml" ContentType="application/vnd.openxmlformats-officedocument.presentationml.slide+xml"/>
  <Override PartName="/ppt/slides/slide16.xml" ContentType="application/vnd.openxmlformats-officedocument.presentationml.slide+xml"/>
  <Override PartName="/ppt/slides/slide15.xml" ContentType="application/vnd.openxmlformats-officedocument.presentationml.slide+xml"/>
  <Override PartName="/ppt/slides/slide2.xml" ContentType="application/vnd.openxmlformats-officedocument.presentationml.slide+xml"/>
  <Override PartName="/ppt/slides/slide1.xml" ContentType="application/vnd.openxmlformats-officedocument.presentationml.slide+xml"/>
  <Override PartName="/ppt/slides/slide24.xml" ContentType="application/vnd.openxmlformats-officedocument.presentationml.slide+xml"/>
  <Override PartName="/ppt/slideMasters/slideMaster1.xml" ContentType="application/vnd.openxmlformats-officedocument.presentationml.slideMaster+xml"/>
  <Override PartName="/ppt/slideLayouts/slideLayout9.xml" ContentType="application/vnd.openxmlformats-officedocument.presentationml.slideLayout+xml"/>
  <Override PartName="/ppt/notesSlides/notesSlide1.xml" ContentType="application/vnd.openxmlformats-officedocument.presentationml.notesSlide+xml"/>
  <Override PartName="/ppt/slideLayouts/slideLayout8.xml" ContentType="application/vnd.openxmlformats-officedocument.presentationml.slideLayout+xml"/>
  <Override PartName="/ppt/slideLayouts/slideLayout7.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notesSlides/notesSlide2.xml" ContentType="application/vnd.openxmlformats-officedocument.presentationml.notesSlide+xml"/>
  <Override PartName="/ppt/notesSlides/notesSlide4.xml" ContentType="application/vnd.openxmlformats-officedocument.presentationml.notes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notesSlides/notesSlide3.xml" ContentType="application/vnd.openxmlformats-officedocument.presentationml.notes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5.xml" ContentType="application/vnd.openxmlformats-officedocument.presentationml.slideLayout+xml"/>
  <Override PartName="/ppt/notesSlides/notesSlide5.xml" ContentType="application/vnd.openxmlformats-officedocument.presentationml.notesSlide+xml"/>
  <Override PartName="/ppt/notesSlides/notesSlide6.xml" ContentType="application/vnd.openxmlformats-officedocument.presentationml.notesSlide+xml"/>
  <Override PartName="/ppt/theme/theme1.xml" ContentType="application/vnd.openxmlformats-officedocument.them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heme/theme2.xml" ContentType="application/vnd.openxmlformats-officedocument.theme+xml"/>
  <Override PartName="/ppt/theme/theme3.xml" ContentType="application/vnd.openxmlformats-officedocument.theme+xml"/>
  <Override PartName="/ppt/tableStyles.xml" ContentType="application/vnd.openxmlformats-officedocument.presentationml.tableStyles+xml"/>
  <Override PartName="/ppt/viewProps.xml" ContentType="application/vnd.openxmlformats-officedocument.presentationml.viewProps+xml"/>
  <Override PartName="/ppt/presProps.xml" ContentType="application/vnd.openxmlformats-officedocument.presentationml.presProps+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4049" r:id="rId1"/>
  </p:sldMasterIdLst>
  <p:notesMasterIdLst>
    <p:notesMasterId r:id="rId26"/>
  </p:notesMasterIdLst>
  <p:handoutMasterIdLst>
    <p:handoutMasterId r:id="rId27"/>
  </p:handoutMasterIdLst>
  <p:sldIdLst>
    <p:sldId id="256" r:id="rId2"/>
    <p:sldId id="492" r:id="rId3"/>
    <p:sldId id="493" r:id="rId4"/>
    <p:sldId id="674" r:id="rId5"/>
    <p:sldId id="677" r:id="rId6"/>
    <p:sldId id="715" r:id="rId7"/>
    <p:sldId id="678" r:id="rId8"/>
    <p:sldId id="494" r:id="rId9"/>
    <p:sldId id="716" r:id="rId10"/>
    <p:sldId id="531" r:id="rId11"/>
    <p:sldId id="711" r:id="rId12"/>
    <p:sldId id="705" r:id="rId13"/>
    <p:sldId id="703" r:id="rId14"/>
    <p:sldId id="691" r:id="rId15"/>
    <p:sldId id="702" r:id="rId16"/>
    <p:sldId id="704" r:id="rId17"/>
    <p:sldId id="701" r:id="rId18"/>
    <p:sldId id="712" r:id="rId19"/>
    <p:sldId id="706" r:id="rId20"/>
    <p:sldId id="714" r:id="rId21"/>
    <p:sldId id="713" r:id="rId22"/>
    <p:sldId id="698" r:id="rId23"/>
    <p:sldId id="491" r:id="rId24"/>
    <p:sldId id="431" r:id="rId25"/>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572E7EA0-AEBC-4EF4-B674-97FED0C2F442}">
          <p14:sldIdLst>
            <p14:sldId id="256"/>
            <p14:sldId id="492"/>
            <p14:sldId id="493"/>
            <p14:sldId id="674"/>
            <p14:sldId id="677"/>
            <p14:sldId id="715"/>
            <p14:sldId id="678"/>
            <p14:sldId id="494"/>
            <p14:sldId id="716"/>
            <p14:sldId id="531"/>
            <p14:sldId id="711"/>
            <p14:sldId id="705"/>
            <p14:sldId id="703"/>
            <p14:sldId id="691"/>
            <p14:sldId id="702"/>
            <p14:sldId id="704"/>
            <p14:sldId id="701"/>
            <p14:sldId id="712"/>
            <p14:sldId id="706"/>
            <p14:sldId id="714"/>
            <p14:sldId id="713"/>
            <p14:sldId id="698"/>
            <p14:sldId id="491"/>
            <p14:sldId id="431"/>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28" userDrawn="1">
          <p15:clr>
            <a:srgbClr val="A4A3A4"/>
          </p15:clr>
        </p15:guide>
        <p15:guide id="2" pos="2209"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2205" autoAdjust="0"/>
    <p:restoredTop sz="77330" autoAdjust="0"/>
  </p:normalViewPr>
  <p:slideViewPr>
    <p:cSldViewPr>
      <p:cViewPr>
        <p:scale>
          <a:sx n="100" d="100"/>
          <a:sy n="100" d="100"/>
        </p:scale>
        <p:origin x="643" y="58"/>
      </p:cViewPr>
      <p:guideLst>
        <p:guide orient="horz" pos="2160"/>
        <p:guide pos="2880"/>
      </p:guideLst>
    </p:cSldViewPr>
  </p:slideViewPr>
  <p:notesTextViewPr>
    <p:cViewPr>
      <p:scale>
        <a:sx n="100" d="100"/>
        <a:sy n="100" d="100"/>
      </p:scale>
      <p:origin x="0" y="0"/>
    </p:cViewPr>
  </p:notesTextViewPr>
  <p:sorterViewPr>
    <p:cViewPr>
      <p:scale>
        <a:sx n="90" d="100"/>
        <a:sy n="90" d="100"/>
      </p:scale>
      <p:origin x="0" y="0"/>
    </p:cViewPr>
  </p:sorterViewPr>
  <p:notesViewPr>
    <p:cSldViewPr>
      <p:cViewPr varScale="1">
        <p:scale>
          <a:sx n="66" d="100"/>
          <a:sy n="66" d="100"/>
        </p:scale>
        <p:origin x="3106" y="72"/>
      </p:cViewPr>
      <p:guideLst>
        <p:guide orient="horz" pos="2928"/>
        <p:guide pos="2209"/>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customXml" Target="../customXml/item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customXml" Target="../customXml/item2.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customXml" Target="../customXml/item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handoutMaster" Target="handoutMasters/handoutMaster1.xml"/><Relationship Id="rId30" Type="http://schemas.openxmlformats.org/officeDocument/2006/relationships/theme" Target="theme/theme1.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2" y="0"/>
            <a:ext cx="3038475" cy="46513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970339" y="0"/>
            <a:ext cx="3038475" cy="465138"/>
          </a:xfrm>
          <a:prstGeom prst="rect">
            <a:avLst/>
          </a:prstGeom>
        </p:spPr>
        <p:txBody>
          <a:bodyPr vert="horz" lIns="91440" tIns="45720" rIns="91440" bIns="45720" rtlCol="0"/>
          <a:lstStyle>
            <a:lvl1pPr algn="r">
              <a:defRPr sz="1200"/>
            </a:lvl1pPr>
          </a:lstStyle>
          <a:p>
            <a:r>
              <a:rPr lang="en-US" dirty="0" smtClean="0"/>
              <a:t>	</a:t>
            </a:r>
            <a:endParaRPr lang="en-US" dirty="0"/>
          </a:p>
        </p:txBody>
      </p:sp>
      <p:sp>
        <p:nvSpPr>
          <p:cNvPr id="4" name="Footer Placeholder 3"/>
          <p:cNvSpPr>
            <a:spLocks noGrp="1"/>
          </p:cNvSpPr>
          <p:nvPr>
            <p:ph type="ftr" sz="quarter" idx="2"/>
          </p:nvPr>
        </p:nvSpPr>
        <p:spPr>
          <a:xfrm>
            <a:off x="2" y="8829675"/>
            <a:ext cx="3038475" cy="465138"/>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0339" y="8829675"/>
            <a:ext cx="3038475" cy="465138"/>
          </a:xfrm>
          <a:prstGeom prst="rect">
            <a:avLst/>
          </a:prstGeom>
        </p:spPr>
        <p:txBody>
          <a:bodyPr vert="horz" lIns="91440" tIns="45720" rIns="91440" bIns="45720" rtlCol="0" anchor="b"/>
          <a:lstStyle>
            <a:lvl1pPr algn="r">
              <a:defRPr sz="1200"/>
            </a:lvl1pPr>
          </a:lstStyle>
          <a:p>
            <a:fld id="{7B8075A0-E274-4003-B3E9-BE2932434928}" type="slidenum">
              <a:rPr lang="en-US" smtClean="0"/>
              <a:pPr/>
              <a:t>‹#›</a:t>
            </a:fld>
            <a:endParaRPr lang="en-US" dirty="0"/>
          </a:p>
        </p:txBody>
      </p:sp>
    </p:spTree>
    <p:extLst>
      <p:ext uri="{BB962C8B-B14F-4D97-AF65-F5344CB8AC3E}">
        <p14:creationId xmlns:p14="http://schemas.microsoft.com/office/powerpoint/2010/main" val="2146128562"/>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37840" cy="464820"/>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3970940" y="0"/>
            <a:ext cx="3037840" cy="464820"/>
          </a:xfrm>
          <a:prstGeom prst="rect">
            <a:avLst/>
          </a:prstGeom>
        </p:spPr>
        <p:txBody>
          <a:bodyPr vert="horz" lIns="93177" tIns="46589" rIns="93177" bIns="46589" rtlCol="0"/>
          <a:lstStyle>
            <a:lvl1pPr algn="r">
              <a:defRPr sz="1200"/>
            </a:lvl1pPr>
          </a:lstStyle>
          <a:p>
            <a:fld id="{CFCF8FA6-9AE9-40F0-8597-F4E8A0745AE9}" type="datetimeFigureOut">
              <a:rPr lang="en-US" smtClean="0"/>
              <a:pPr/>
              <a:t>10/25/2017</a:t>
            </a:fld>
            <a:endParaRPr lang="en-US" dirty="0"/>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0" y="4415791"/>
            <a:ext cx="5608320" cy="4183380"/>
          </a:xfrm>
          <a:prstGeom prst="rect">
            <a:avLst/>
          </a:prstGeom>
        </p:spPr>
        <p:txBody>
          <a:bodyPr vert="horz" lIns="93177" tIns="46589" rIns="93177" bIns="46589"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1" y="8829967"/>
            <a:ext cx="3037840" cy="464820"/>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40" y="8829967"/>
            <a:ext cx="3037840" cy="464820"/>
          </a:xfrm>
          <a:prstGeom prst="rect">
            <a:avLst/>
          </a:prstGeom>
        </p:spPr>
        <p:txBody>
          <a:bodyPr vert="horz" lIns="93177" tIns="46589" rIns="93177" bIns="46589" rtlCol="0" anchor="b"/>
          <a:lstStyle>
            <a:lvl1pPr algn="r">
              <a:defRPr sz="1200"/>
            </a:lvl1pPr>
          </a:lstStyle>
          <a:p>
            <a:fld id="{308EDB0D-6802-4C0F-9A3A-2DA8246A43D0}" type="slidenum">
              <a:rPr lang="en-US" smtClean="0"/>
              <a:pPr/>
              <a:t>‹#›</a:t>
            </a:fld>
            <a:endParaRPr lang="en-US" dirty="0"/>
          </a:p>
        </p:txBody>
      </p:sp>
    </p:spTree>
    <p:extLst>
      <p:ext uri="{BB962C8B-B14F-4D97-AF65-F5344CB8AC3E}">
        <p14:creationId xmlns:p14="http://schemas.microsoft.com/office/powerpoint/2010/main" val="1438714380"/>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5" name="Slide Number Placeholder 4"/>
          <p:cNvSpPr>
            <a:spLocks noGrp="1"/>
          </p:cNvSpPr>
          <p:nvPr>
            <p:ph type="sldNum" sz="quarter" idx="10"/>
          </p:nvPr>
        </p:nvSpPr>
        <p:spPr/>
        <p:txBody>
          <a:bodyPr/>
          <a:lstStyle/>
          <a:p>
            <a:fld id="{308EDB0D-6802-4C0F-9A3A-2DA8246A43D0}" type="slidenum">
              <a:rPr lang="en-US" smtClean="0"/>
              <a:pPr/>
              <a:t>1</a:t>
            </a:fld>
            <a:endParaRPr lang="en-US" dirty="0"/>
          </a:p>
        </p:txBody>
      </p:sp>
    </p:spTree>
    <p:extLst>
      <p:ext uri="{BB962C8B-B14F-4D97-AF65-F5344CB8AC3E}">
        <p14:creationId xmlns:p14="http://schemas.microsoft.com/office/powerpoint/2010/main" val="242552798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08EDB0D-6802-4C0F-9A3A-2DA8246A43D0}" type="slidenum">
              <a:rPr lang="en-US" smtClean="0"/>
              <a:pPr/>
              <a:t>2</a:t>
            </a:fld>
            <a:endParaRPr lang="en-US" dirty="0"/>
          </a:p>
        </p:txBody>
      </p:sp>
    </p:spTree>
    <p:extLst>
      <p:ext uri="{BB962C8B-B14F-4D97-AF65-F5344CB8AC3E}">
        <p14:creationId xmlns:p14="http://schemas.microsoft.com/office/powerpoint/2010/main" val="133001067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2" name="Rectangle 2"/>
          <p:cNvSpPr>
            <a:spLocks noGrp="1" noRot="1" noChangeAspect="1" noChangeArrowheads="1" noTextEdit="1"/>
          </p:cNvSpPr>
          <p:nvPr>
            <p:ph type="sldImg"/>
          </p:nvPr>
        </p:nvSpPr>
        <p:spPr>
          <a:ln/>
        </p:spPr>
      </p:sp>
      <p:sp>
        <p:nvSpPr>
          <p:cNvPr id="163843" name="Rectangle 3"/>
          <p:cNvSpPr>
            <a:spLocks noGrp="1" noChangeArrowheads="1"/>
          </p:cNvSpPr>
          <p:nvPr>
            <p:ph type="body" idx="1"/>
          </p:nvPr>
        </p:nvSpPr>
        <p:spPr>
          <a:noFill/>
          <a:ln/>
        </p:spPr>
        <p:txBody>
          <a:bodyPr/>
          <a:lstStyle/>
          <a:p>
            <a:pPr eaLnBrk="1" hangingPunct="1"/>
            <a:r>
              <a:rPr lang="en-US" dirty="0" smtClean="0"/>
              <a:t>Jamie’s slide</a:t>
            </a:r>
          </a:p>
        </p:txBody>
      </p:sp>
    </p:spTree>
    <p:extLst>
      <p:ext uri="{BB962C8B-B14F-4D97-AF65-F5344CB8AC3E}">
        <p14:creationId xmlns:p14="http://schemas.microsoft.com/office/powerpoint/2010/main" val="236626974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2" name="Rectangle 2"/>
          <p:cNvSpPr>
            <a:spLocks noGrp="1" noRot="1" noChangeAspect="1" noChangeArrowheads="1" noTextEdit="1"/>
          </p:cNvSpPr>
          <p:nvPr>
            <p:ph type="sldImg"/>
          </p:nvPr>
        </p:nvSpPr>
        <p:spPr>
          <a:ln/>
        </p:spPr>
      </p:sp>
      <p:sp>
        <p:nvSpPr>
          <p:cNvPr id="163843" name="Rectangle 3"/>
          <p:cNvSpPr>
            <a:spLocks noGrp="1" noChangeArrowheads="1"/>
          </p:cNvSpPr>
          <p:nvPr>
            <p:ph type="body" idx="1"/>
          </p:nvPr>
        </p:nvSpPr>
        <p:spPr>
          <a:noFill/>
          <a:ln/>
        </p:spPr>
        <p:txBody>
          <a:bodyPr/>
          <a:lstStyle/>
          <a:p>
            <a:pPr eaLnBrk="1" hangingPunct="1"/>
            <a:r>
              <a:rPr lang="en-US" dirty="0" smtClean="0"/>
              <a:t>Jamie’s slide</a:t>
            </a:r>
          </a:p>
        </p:txBody>
      </p:sp>
    </p:spTree>
    <p:extLst>
      <p:ext uri="{BB962C8B-B14F-4D97-AF65-F5344CB8AC3E}">
        <p14:creationId xmlns:p14="http://schemas.microsoft.com/office/powerpoint/2010/main" val="120209312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5" name="Footer Placeholder 4"/>
          <p:cNvSpPr>
            <a:spLocks noGrp="1"/>
          </p:cNvSpPr>
          <p:nvPr>
            <p:ph type="ftr" sz="quarter" idx="11"/>
          </p:nvPr>
        </p:nvSpPr>
        <p:spPr/>
        <p:txBody>
          <a:bodyPr/>
          <a:lstStyle/>
          <a:p>
            <a:pPr>
              <a:defRPr/>
            </a:pPr>
            <a:r>
              <a:rPr lang="en-US" dirty="0" smtClean="0"/>
              <a:t>Jackson Lewis LLP © 2011</a:t>
            </a:r>
            <a:endParaRPr lang="en-US" dirty="0"/>
          </a:p>
        </p:txBody>
      </p:sp>
      <p:sp>
        <p:nvSpPr>
          <p:cNvPr id="6" name="Header Placeholder 5"/>
          <p:cNvSpPr>
            <a:spLocks noGrp="1"/>
          </p:cNvSpPr>
          <p:nvPr>
            <p:ph type="hdr" sz="quarter" idx="12"/>
          </p:nvPr>
        </p:nvSpPr>
        <p:spPr/>
        <p:txBody>
          <a:bodyPr/>
          <a:lstStyle/>
          <a:p>
            <a:pPr>
              <a:defRPr/>
            </a:pPr>
            <a:r>
              <a:rPr lang="en-US" dirty="0" smtClean="0"/>
              <a:t>Women's Employment Law Conference</a:t>
            </a:r>
            <a:endParaRPr lang="en-US" dirty="0"/>
          </a:p>
        </p:txBody>
      </p:sp>
      <p:sp>
        <p:nvSpPr>
          <p:cNvPr id="7" name="Date Placeholder 6"/>
          <p:cNvSpPr>
            <a:spLocks noGrp="1"/>
          </p:cNvSpPr>
          <p:nvPr>
            <p:ph type="dt" idx="13"/>
          </p:nvPr>
        </p:nvSpPr>
        <p:spPr/>
        <p:txBody>
          <a:bodyPr/>
          <a:lstStyle/>
          <a:p>
            <a:pPr>
              <a:defRPr/>
            </a:pPr>
            <a:r>
              <a:rPr lang="en-US" dirty="0" smtClean="0"/>
              <a:t>September 22, 2011</a:t>
            </a:r>
            <a:endParaRPr lang="en-US" dirty="0"/>
          </a:p>
        </p:txBody>
      </p:sp>
      <p:sp>
        <p:nvSpPr>
          <p:cNvPr id="8" name="Slide Number Placeholder 7"/>
          <p:cNvSpPr>
            <a:spLocks noGrp="1"/>
          </p:cNvSpPr>
          <p:nvPr>
            <p:ph type="sldNum" sz="quarter" idx="14"/>
          </p:nvPr>
        </p:nvSpPr>
        <p:spPr/>
        <p:txBody>
          <a:bodyPr/>
          <a:lstStyle/>
          <a:p>
            <a:fld id="{308EDB0D-6802-4C0F-9A3A-2DA8246A43D0}" type="slidenum">
              <a:rPr lang="en-US" smtClean="0"/>
              <a:pPr/>
              <a:t>23</a:t>
            </a:fld>
            <a:endParaRPr lang="en-US" dirty="0"/>
          </a:p>
        </p:txBody>
      </p:sp>
    </p:spTree>
    <p:extLst>
      <p:ext uri="{BB962C8B-B14F-4D97-AF65-F5344CB8AC3E}">
        <p14:creationId xmlns:p14="http://schemas.microsoft.com/office/powerpoint/2010/main" val="134262315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58888" y="696913"/>
            <a:ext cx="4649787" cy="3486150"/>
          </a:xfrm>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dirty="0" smtClean="0"/>
              <a:t>Sexual Harassment &amp; </a:t>
            </a:r>
            <a:r>
              <a:rPr lang="en-US" dirty="0" err="1" smtClean="0"/>
              <a:t>Descrimination</a:t>
            </a:r>
            <a:r>
              <a:rPr lang="en-US" dirty="0" smtClean="0"/>
              <a:t> Prevention: California Assembly Bill 1825</a:t>
            </a:r>
            <a:endParaRPr lang="en-US" dirty="0"/>
          </a:p>
        </p:txBody>
      </p:sp>
      <p:sp>
        <p:nvSpPr>
          <p:cNvPr id="5" name="Date Placeholder 4"/>
          <p:cNvSpPr>
            <a:spLocks noGrp="1"/>
          </p:cNvSpPr>
          <p:nvPr>
            <p:ph type="dt" idx="11"/>
          </p:nvPr>
        </p:nvSpPr>
        <p:spPr/>
        <p:txBody>
          <a:bodyPr/>
          <a:lstStyle/>
          <a:p>
            <a:r>
              <a:rPr lang="en-US" smtClean="0"/>
              <a:t>April 5, 2016</a:t>
            </a:r>
            <a:endParaRPr lang="en-US" dirty="0"/>
          </a:p>
        </p:txBody>
      </p:sp>
      <p:sp>
        <p:nvSpPr>
          <p:cNvPr id="6" name="Footer Placeholder 5"/>
          <p:cNvSpPr>
            <a:spLocks noGrp="1"/>
          </p:cNvSpPr>
          <p:nvPr>
            <p:ph type="ftr" sz="quarter" idx="12"/>
          </p:nvPr>
        </p:nvSpPr>
        <p:spPr/>
        <p:txBody>
          <a:bodyPr/>
          <a:lstStyle/>
          <a:p>
            <a:r>
              <a:rPr lang="en-US" smtClean="0"/>
              <a:t>© 2015 Jackson Lewis P.C.</a:t>
            </a:r>
            <a:endParaRPr lang="en-US" dirty="0"/>
          </a:p>
        </p:txBody>
      </p:sp>
      <p:sp>
        <p:nvSpPr>
          <p:cNvPr id="8" name="Slide Number Placeholder 7"/>
          <p:cNvSpPr>
            <a:spLocks noGrp="1"/>
          </p:cNvSpPr>
          <p:nvPr>
            <p:ph type="sldNum" sz="quarter" idx="13"/>
          </p:nvPr>
        </p:nvSpPr>
        <p:spPr/>
        <p:txBody>
          <a:bodyPr/>
          <a:lstStyle/>
          <a:p>
            <a:fld id="{308EDB0D-6802-4C0F-9A3A-2DA8246A43D0}" type="slidenum">
              <a:rPr lang="en-US" smtClean="0"/>
              <a:pPr/>
              <a:t>24</a:t>
            </a:fld>
            <a:endParaRPr lang="en-US" dirty="0"/>
          </a:p>
        </p:txBody>
      </p:sp>
    </p:spTree>
    <p:extLst>
      <p:ext uri="{BB962C8B-B14F-4D97-AF65-F5344CB8AC3E}">
        <p14:creationId xmlns:p14="http://schemas.microsoft.com/office/powerpoint/2010/main" val="341107420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5.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5.jpe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sp>
        <p:nvSpPr>
          <p:cNvPr id="13" name="AutoShape 2"/>
          <p:cNvSpPr>
            <a:spLocks noChangeArrowheads="1"/>
          </p:cNvSpPr>
          <p:nvPr/>
        </p:nvSpPr>
        <p:spPr bwMode="auto">
          <a:xfrm>
            <a:off x="228600" y="228600"/>
            <a:ext cx="8686800" cy="6400800"/>
          </a:xfrm>
          <a:prstGeom prst="roundRect">
            <a:avLst>
              <a:gd name="adj" fmla="val 3463"/>
            </a:avLst>
          </a:prstGeom>
          <a:gradFill flip="none" rotWithShape="1">
            <a:gsLst>
              <a:gs pos="0">
                <a:schemeClr val="accent1">
                  <a:lumMod val="40000"/>
                  <a:lumOff val="60000"/>
                </a:schemeClr>
              </a:gs>
              <a:gs pos="0">
                <a:srgbClr val="A8B5D4"/>
              </a:gs>
              <a:gs pos="54000">
                <a:schemeClr val="bg1"/>
              </a:gs>
            </a:gsLst>
            <a:lin ang="16200000" scaled="1"/>
            <a:tileRect/>
          </a:gradFill>
          <a:ln w="12700">
            <a:solidFill>
              <a:srgbClr val="5E7B94"/>
            </a:solidFill>
            <a:round/>
            <a:headEnd/>
            <a:tailEnd/>
          </a:ln>
        </p:spPr>
        <p:txBody>
          <a:bodyPr vert="horz" wrap="square" lIns="91440" tIns="45720" rIns="91440" bIns="45720" numCol="1" anchor="t" anchorCtr="0" compatLnSpc="1">
            <a:prstTxWarp prst="textNoShape">
              <a:avLst/>
            </a:prstTxWarp>
          </a:bodyPr>
          <a:lstStyle/>
          <a:p>
            <a:endParaRPr lang="en-US" dirty="0"/>
          </a:p>
        </p:txBody>
      </p:sp>
      <p:pic>
        <p:nvPicPr>
          <p:cNvPr id="14" name="Picture 13" descr="boxes.png"/>
          <p:cNvPicPr>
            <a:picLocks noChangeAspect="1"/>
          </p:cNvPicPr>
          <p:nvPr/>
        </p:nvPicPr>
        <p:blipFill>
          <a:blip r:embed="rId2" cstate="screen">
            <a:lum contrast="20000"/>
          </a:blip>
          <a:srcRect/>
          <a:stretch>
            <a:fillRect/>
          </a:stretch>
        </p:blipFill>
        <p:spPr>
          <a:xfrm rot="16200000">
            <a:off x="5257800" y="609600"/>
            <a:ext cx="4038600" cy="3276600"/>
          </a:xfrm>
          <a:prstGeom prst="roundRect">
            <a:avLst>
              <a:gd name="adj" fmla="val 6165"/>
            </a:avLst>
          </a:prstGeom>
        </p:spPr>
      </p:pic>
      <p:sp>
        <p:nvSpPr>
          <p:cNvPr id="4" name="Date Placeholder 3"/>
          <p:cNvSpPr>
            <a:spLocks noGrp="1"/>
          </p:cNvSpPr>
          <p:nvPr>
            <p:ph type="dt" sz="half" idx="10"/>
          </p:nvPr>
        </p:nvSpPr>
        <p:spPr>
          <a:xfrm>
            <a:off x="457200" y="6172200"/>
            <a:ext cx="2133600" cy="365125"/>
          </a:xfrm>
          <a:prstGeom prst="rect">
            <a:avLst/>
          </a:prstGeom>
        </p:spPr>
        <p:txBody>
          <a:bodyPr/>
          <a:lstStyle>
            <a:lvl1pPr>
              <a:defRPr/>
            </a:lvl1pPr>
          </a:lstStyle>
          <a:p>
            <a:endParaRPr lang="en-US" dirty="0"/>
          </a:p>
        </p:txBody>
      </p:sp>
      <p:sp>
        <p:nvSpPr>
          <p:cNvPr id="5" name="Footer Placeholder 4"/>
          <p:cNvSpPr>
            <a:spLocks noGrp="1"/>
          </p:cNvSpPr>
          <p:nvPr>
            <p:ph type="ftr" sz="quarter" idx="11"/>
          </p:nvPr>
        </p:nvSpPr>
        <p:spPr>
          <a:xfrm>
            <a:off x="3124199" y="6096000"/>
            <a:ext cx="2895600" cy="365125"/>
          </a:xfrm>
          <a:prstGeom prst="rect">
            <a:avLst/>
          </a:prstGeom>
        </p:spPr>
        <p:txBody>
          <a:bodyPr/>
          <a:lstStyle>
            <a:lvl1pPr>
              <a:defRPr/>
            </a:lvl1pPr>
          </a:lstStyle>
          <a:p>
            <a:r>
              <a:rPr lang="en-US" smtClean="0"/>
              <a:t>©2016 Jackson Lewis P.C.</a:t>
            </a:r>
            <a:endParaRPr lang="en-US" dirty="0"/>
          </a:p>
        </p:txBody>
      </p:sp>
      <p:sp>
        <p:nvSpPr>
          <p:cNvPr id="6" name="Slide Number Placeholder 5"/>
          <p:cNvSpPr>
            <a:spLocks noGrp="1"/>
          </p:cNvSpPr>
          <p:nvPr>
            <p:ph type="sldNum" sz="quarter" idx="12"/>
          </p:nvPr>
        </p:nvSpPr>
        <p:spPr>
          <a:xfrm>
            <a:off x="6553200" y="6177801"/>
            <a:ext cx="2133600" cy="365125"/>
          </a:xfrm>
          <a:prstGeom prst="rect">
            <a:avLst/>
          </a:prstGeom>
        </p:spPr>
        <p:txBody>
          <a:bodyPr/>
          <a:lstStyle>
            <a:lvl1pPr>
              <a:defRPr/>
            </a:lvl1pPr>
          </a:lstStyle>
          <a:p>
            <a:fld id="{3DF7B30B-DD33-4B09-985E-AB1803BBAF47}" type="slidenum">
              <a:rPr lang="en-US" smtClean="0"/>
              <a:pPr/>
              <a:t>‹#›</a:t>
            </a:fld>
            <a:endParaRPr lang="en-US" dirty="0"/>
          </a:p>
        </p:txBody>
      </p:sp>
      <p:pic>
        <p:nvPicPr>
          <p:cNvPr id="11" name="Picture 10" descr="JL web logo.jpg"/>
          <p:cNvPicPr>
            <a:picLocks noChangeAspect="1"/>
          </p:cNvPicPr>
          <p:nvPr/>
        </p:nvPicPr>
        <p:blipFill>
          <a:blip r:embed="rId3" cstate="screen">
            <a:clrChange>
              <a:clrFrom>
                <a:srgbClr val="FDFDFD"/>
              </a:clrFrom>
              <a:clrTo>
                <a:srgbClr val="FDFDFD">
                  <a:alpha val="0"/>
                </a:srgbClr>
              </a:clrTo>
            </a:clrChange>
          </a:blip>
          <a:stretch>
            <a:fillRect/>
          </a:stretch>
        </p:blipFill>
        <p:spPr>
          <a:xfrm>
            <a:off x="4267200" y="838200"/>
            <a:ext cx="3810000" cy="885544"/>
          </a:xfrm>
          <a:prstGeom prst="rect">
            <a:avLst/>
          </a:prstGeom>
          <a:effectLst>
            <a:glow rad="228600">
              <a:schemeClr val="bg1">
                <a:alpha val="40000"/>
              </a:schemeClr>
            </a:glow>
          </a:effectLst>
        </p:spPr>
      </p:pic>
      <p:sp>
        <p:nvSpPr>
          <p:cNvPr id="15" name="Round Same Side Corner Rectangle 14"/>
          <p:cNvSpPr/>
          <p:nvPr/>
        </p:nvSpPr>
        <p:spPr>
          <a:xfrm rot="10800000">
            <a:off x="228600" y="4267200"/>
            <a:ext cx="8686800" cy="2362200"/>
          </a:xfrm>
          <a:prstGeom prst="round2SameRect">
            <a:avLst>
              <a:gd name="adj1" fmla="val 9015"/>
              <a:gd name="adj2" fmla="val 0"/>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ctrTitle"/>
          </p:nvPr>
        </p:nvSpPr>
        <p:spPr>
          <a:xfrm>
            <a:off x="457200" y="4495800"/>
            <a:ext cx="8229600" cy="1828799"/>
          </a:xfrm>
        </p:spPr>
        <p:txBody>
          <a:bodyPr/>
          <a:lstStyle>
            <a:lvl1pPr>
              <a:defRPr sz="4800" b="1" cap="none" spc="0" baseline="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latin typeface="+mj-lt"/>
              </a:defRPr>
            </a:lvl1pPr>
          </a:lstStyle>
          <a:p>
            <a:r>
              <a:rPr lang="en-US" smtClean="0"/>
              <a:t>Click to edit Master title style</a:t>
            </a:r>
            <a:endParaRPr lang="en-US" dirty="0"/>
          </a:p>
        </p:txBody>
      </p:sp>
      <p:pic>
        <p:nvPicPr>
          <p:cNvPr id="16" name="Picture 3"/>
          <p:cNvPicPr>
            <a:picLocks noChangeAspect="1" noChangeArrowheads="1"/>
          </p:cNvPicPr>
          <p:nvPr/>
        </p:nvPicPr>
        <p:blipFill>
          <a:blip r:embed="rId4" cstate="screen">
            <a:duotone>
              <a:schemeClr val="accent1">
                <a:shade val="45000"/>
                <a:satMod val="135000"/>
              </a:schemeClr>
              <a:prstClr val="white"/>
            </a:duotone>
            <a:lum bright="-20000" contrast="30000"/>
          </a:blip>
          <a:srcRect/>
          <a:stretch>
            <a:fillRect/>
          </a:stretch>
        </p:blipFill>
        <p:spPr bwMode="auto">
          <a:xfrm flipH="1">
            <a:off x="228599" y="228600"/>
            <a:ext cx="3352800" cy="3962400"/>
          </a:xfrm>
          <a:prstGeom prst="round1Rect">
            <a:avLst>
              <a:gd name="adj" fmla="val 6498"/>
            </a:avLst>
          </a:prstGeom>
          <a:noFill/>
          <a:ln w="9525">
            <a:noFill/>
            <a:miter lim="800000"/>
            <a:headEnd/>
            <a:tailEnd/>
          </a:ln>
          <a:effectLst>
            <a:outerShdw blurRad="215900" dist="38100" dir="2700000" sx="101000" sy="101000" algn="tl" rotWithShape="0">
              <a:prstClr val="black">
                <a:alpha val="40000"/>
              </a:prstClr>
            </a:outerShdw>
          </a:effectLst>
        </p:spPr>
      </p:pic>
      <p:sp>
        <p:nvSpPr>
          <p:cNvPr id="2050" name="Rectangle 2"/>
          <p:cNvSpPr>
            <a:spLocks noChangeArrowheads="1"/>
          </p:cNvSpPr>
          <p:nvPr/>
        </p:nvSpPr>
        <p:spPr bwMode="auto">
          <a:xfrm>
            <a:off x="228600" y="4114800"/>
            <a:ext cx="8686800" cy="152400"/>
          </a:xfrm>
          <a:prstGeom prst="rect">
            <a:avLst/>
          </a:prstGeom>
          <a:gradFill rotWithShape="0">
            <a:gsLst>
              <a:gs pos="0">
                <a:srgbClr val="6C8D23"/>
              </a:gs>
              <a:gs pos="50000">
                <a:srgbClr val="87B33A"/>
              </a:gs>
              <a:gs pos="100000">
                <a:srgbClr val="6C8D23"/>
              </a:gs>
            </a:gsLst>
            <a:lin ang="5400000" scaled="1"/>
          </a:gradFill>
          <a:ln w="9525">
            <a:solidFill>
              <a:srgbClr val="7A9E27"/>
            </a:solidFill>
            <a:miter lim="800000"/>
            <a:headEnd/>
            <a:tailEnd/>
          </a:ln>
          <a:effectLst/>
        </p:spPr>
        <p:txBody>
          <a:bodyPr vert="horz" wrap="square" lIns="91440" tIns="45720" rIns="91440" bIns="45720" numCol="1" anchor="t" anchorCtr="0" compatLnSpc="1">
            <a:prstTxWarp prst="textNoShape">
              <a:avLst/>
            </a:prstTxWarp>
          </a:bodyPr>
          <a:lstStyle/>
          <a:p>
            <a:endParaRPr lang="en-US" dirty="0"/>
          </a:p>
        </p:txBody>
      </p:sp>
      <p:sp>
        <p:nvSpPr>
          <p:cNvPr id="8" name="AutoShape 2"/>
          <p:cNvSpPr>
            <a:spLocks noChangeArrowheads="1"/>
          </p:cNvSpPr>
          <p:nvPr/>
        </p:nvSpPr>
        <p:spPr bwMode="auto">
          <a:xfrm>
            <a:off x="228600" y="228600"/>
            <a:ext cx="8686800" cy="6400800"/>
          </a:xfrm>
          <a:prstGeom prst="roundRect">
            <a:avLst>
              <a:gd name="adj" fmla="val 3463"/>
            </a:avLst>
          </a:prstGeom>
          <a:noFill/>
          <a:ln w="19050">
            <a:solidFill>
              <a:srgbClr val="5E7B94"/>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0" name="Text Placeholder 19"/>
          <p:cNvSpPr>
            <a:spLocks noGrp="1"/>
          </p:cNvSpPr>
          <p:nvPr>
            <p:ph type="body" sz="quarter" idx="13"/>
          </p:nvPr>
        </p:nvSpPr>
        <p:spPr>
          <a:xfrm>
            <a:off x="3962400" y="2286000"/>
            <a:ext cx="4724400" cy="1676400"/>
          </a:xfrm>
        </p:spPr>
        <p:txBody>
          <a:bodyPr anchor="ctr"/>
          <a:lstStyle>
            <a:lvl1pPr marL="0" indent="0" algn="l">
              <a:buFont typeface="Arial" pitchFamily="34" charset="0"/>
              <a:buNone/>
              <a:defRPr sz="1800" b="1" cap="none" spc="0">
                <a:ln w="1905"/>
                <a:gradFill flip="none" rotWithShape="1">
                  <a:gsLst>
                    <a:gs pos="0">
                      <a:schemeClr val="accent2">
                        <a:lumMod val="50000"/>
                      </a:schemeClr>
                    </a:gs>
                    <a:gs pos="78000">
                      <a:schemeClr val="accent4"/>
                    </a:gs>
                    <a:gs pos="100000">
                      <a:schemeClr val="accent2">
                        <a:lumMod val="40000"/>
                        <a:lumOff val="60000"/>
                      </a:schemeClr>
                    </a:gs>
                  </a:gsLst>
                  <a:lin ang="5400000" scaled="1"/>
                  <a:tileRect/>
                </a:gradFill>
                <a:effectLst>
                  <a:innerShdw blurRad="69850" dist="43180" dir="5400000">
                    <a:srgbClr val="000000">
                      <a:alpha val="65000"/>
                    </a:srgbClr>
                  </a:innerShdw>
                </a:effectLst>
              </a:defRPr>
            </a:lvl1pPr>
            <a:lvl2pPr>
              <a:buNone/>
              <a:defRPr/>
            </a:lvl2pPr>
            <a:lvl3pPr>
              <a:buNone/>
              <a:defRPr/>
            </a:lvl3pPr>
            <a:lvl4pPr>
              <a:buNone/>
              <a:defRPr/>
            </a:lvl4pPr>
            <a:lvl5pPr>
              <a:buNone/>
              <a:defRPr/>
            </a:lvl5pPr>
          </a:lstStyle>
          <a:p>
            <a:pPr lvl="0"/>
            <a:r>
              <a:rPr lang="en-US" smtClean="0"/>
              <a:t>Click to edit Master text styles</a:t>
            </a:r>
          </a:p>
        </p:txBody>
      </p:sp>
    </p:spTree>
  </p:cSld>
  <p:clrMapOvr>
    <a:masterClrMapping/>
  </p:clrMapOvr>
  <p:transition>
    <p:fade/>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a:xfrm>
            <a:off x="457200" y="6172200"/>
            <a:ext cx="2133600" cy="365125"/>
          </a:xfrm>
          <a:prstGeom prst="rect">
            <a:avLst/>
          </a:prstGeom>
        </p:spPr>
        <p:txBody>
          <a:bodyPr/>
          <a:lstStyle>
            <a:lvl1pPr>
              <a:defRPr/>
            </a:lvl1pPr>
          </a:lstStyle>
          <a:p>
            <a:endParaRPr lang="en-US" dirty="0"/>
          </a:p>
        </p:txBody>
      </p:sp>
      <p:sp>
        <p:nvSpPr>
          <p:cNvPr id="5" name="Footer Placeholder 4"/>
          <p:cNvSpPr>
            <a:spLocks noGrp="1"/>
          </p:cNvSpPr>
          <p:nvPr>
            <p:ph type="ftr" sz="quarter" idx="11"/>
          </p:nvPr>
        </p:nvSpPr>
        <p:spPr>
          <a:xfrm>
            <a:off x="3124199" y="6096000"/>
            <a:ext cx="2895600" cy="365125"/>
          </a:xfrm>
          <a:prstGeom prst="rect">
            <a:avLst/>
          </a:prstGeom>
        </p:spPr>
        <p:txBody>
          <a:bodyPr/>
          <a:lstStyle>
            <a:lvl1pPr>
              <a:defRPr/>
            </a:lvl1pPr>
          </a:lstStyle>
          <a:p>
            <a:r>
              <a:rPr lang="en-US" smtClean="0"/>
              <a:t>©2016 Jackson Lewis P.C.</a:t>
            </a:r>
            <a:endParaRPr lang="en-US" dirty="0"/>
          </a:p>
        </p:txBody>
      </p:sp>
    </p:spTree>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172200"/>
            <a:ext cx="2133600" cy="365125"/>
          </a:xfrm>
          <a:prstGeom prst="rect">
            <a:avLst/>
          </a:prstGeom>
        </p:spPr>
        <p:txBody>
          <a:bodyPr/>
          <a:lstStyle>
            <a:lvl1pPr>
              <a:defRPr/>
            </a:lvl1pPr>
          </a:lstStyle>
          <a:p>
            <a:endParaRPr lang="en-US" dirty="0"/>
          </a:p>
        </p:txBody>
      </p:sp>
      <p:sp>
        <p:nvSpPr>
          <p:cNvPr id="5" name="Footer Placeholder 4"/>
          <p:cNvSpPr>
            <a:spLocks noGrp="1"/>
          </p:cNvSpPr>
          <p:nvPr>
            <p:ph type="ftr" sz="quarter" idx="11"/>
          </p:nvPr>
        </p:nvSpPr>
        <p:spPr>
          <a:xfrm>
            <a:off x="3124199" y="6096000"/>
            <a:ext cx="2895600" cy="365125"/>
          </a:xfrm>
          <a:prstGeom prst="rect">
            <a:avLst/>
          </a:prstGeom>
        </p:spPr>
        <p:txBody>
          <a:bodyPr/>
          <a:lstStyle>
            <a:lvl1pPr>
              <a:defRPr/>
            </a:lvl1pPr>
          </a:lstStyle>
          <a:p>
            <a:r>
              <a:rPr lang="en-US" smtClean="0"/>
              <a:t>©2016 Jackson Lewis P.C.</a:t>
            </a:r>
            <a:endParaRPr lang="en-US" dirty="0"/>
          </a:p>
        </p:txBody>
      </p:sp>
    </p:spTree>
  </p:cSld>
  <p:clrMapOvr>
    <a:masterClrMapping/>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9144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6764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764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560550317"/>
      </p:ext>
    </p:extLst>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09600" y="1676400"/>
            <a:ext cx="7772400" cy="44958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293971296"/>
      </p:ext>
    </p:extLst>
  </p:cSld>
  <p:clrMapOvr>
    <a:masterClrMapping/>
  </p:clrMapOv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13" name="AutoShape 2"/>
          <p:cNvSpPr>
            <a:spLocks noChangeArrowheads="1"/>
          </p:cNvSpPr>
          <p:nvPr userDrawn="1"/>
        </p:nvSpPr>
        <p:spPr bwMode="auto">
          <a:xfrm>
            <a:off x="228600" y="228600"/>
            <a:ext cx="8686800" cy="6400800"/>
          </a:xfrm>
          <a:prstGeom prst="roundRect">
            <a:avLst>
              <a:gd name="adj" fmla="val 3463"/>
            </a:avLst>
          </a:prstGeom>
          <a:gradFill flip="none" rotWithShape="1">
            <a:gsLst>
              <a:gs pos="0">
                <a:schemeClr val="accent1">
                  <a:lumMod val="40000"/>
                  <a:lumOff val="60000"/>
                </a:schemeClr>
              </a:gs>
              <a:gs pos="0">
                <a:srgbClr val="A8B5D4"/>
              </a:gs>
              <a:gs pos="54000">
                <a:schemeClr val="bg1"/>
              </a:gs>
            </a:gsLst>
            <a:lin ang="16200000" scaled="1"/>
            <a:tileRect/>
          </a:gradFill>
          <a:ln w="12700">
            <a:solidFill>
              <a:srgbClr val="5E7B94"/>
            </a:solidFill>
            <a:round/>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dirty="0">
              <a:solidFill>
                <a:srgbClr val="5B6F7F"/>
              </a:solidFill>
            </a:endParaRPr>
          </a:p>
        </p:txBody>
      </p:sp>
      <p:pic>
        <p:nvPicPr>
          <p:cNvPr id="14" name="Picture 13" descr="boxes.png"/>
          <p:cNvPicPr>
            <a:picLocks noChangeAspect="1"/>
          </p:cNvPicPr>
          <p:nvPr userDrawn="1"/>
        </p:nvPicPr>
        <p:blipFill>
          <a:blip r:embed="rId2" cstate="screen">
            <a:lum contrast="20000"/>
          </a:blip>
          <a:srcRect/>
          <a:stretch>
            <a:fillRect/>
          </a:stretch>
        </p:blipFill>
        <p:spPr>
          <a:xfrm rot="16200000">
            <a:off x="5257800" y="609600"/>
            <a:ext cx="4038600" cy="3276600"/>
          </a:xfrm>
          <a:prstGeom prst="roundRect">
            <a:avLst>
              <a:gd name="adj" fmla="val 6165"/>
            </a:avLst>
          </a:prstGeom>
        </p:spPr>
      </p:pic>
      <p:sp>
        <p:nvSpPr>
          <p:cNvPr id="4" name="Date Placeholder 3"/>
          <p:cNvSpPr>
            <a:spLocks noGrp="1"/>
          </p:cNvSpPr>
          <p:nvPr>
            <p:ph type="dt" sz="half" idx="10"/>
          </p:nvPr>
        </p:nvSpPr>
        <p:spPr>
          <a:xfrm>
            <a:off x="457200" y="6172200"/>
            <a:ext cx="2133600" cy="365125"/>
          </a:xfrm>
          <a:prstGeom prst="rect">
            <a:avLst/>
          </a:prstGeom>
        </p:spPr>
        <p:txBody>
          <a:bodyPr/>
          <a:lstStyle>
            <a:lvl1pPr>
              <a:defRPr/>
            </a:lvl1pPr>
          </a:lstStyle>
          <a:p>
            <a:pPr fontAlgn="base">
              <a:spcBef>
                <a:spcPct val="0"/>
              </a:spcBef>
              <a:spcAft>
                <a:spcPct val="0"/>
              </a:spcAft>
              <a:defRPr/>
            </a:pPr>
            <a:endParaRPr lang="en-US" dirty="0">
              <a:solidFill>
                <a:srgbClr val="5B6F7F"/>
              </a:solidFill>
            </a:endParaRPr>
          </a:p>
        </p:txBody>
      </p:sp>
      <p:sp>
        <p:nvSpPr>
          <p:cNvPr id="5" name="Footer Placeholder 4"/>
          <p:cNvSpPr>
            <a:spLocks noGrp="1"/>
          </p:cNvSpPr>
          <p:nvPr>
            <p:ph type="ftr" sz="quarter" idx="11"/>
          </p:nvPr>
        </p:nvSpPr>
        <p:spPr>
          <a:xfrm>
            <a:off x="3124200" y="6172200"/>
            <a:ext cx="2895600" cy="365125"/>
          </a:xfrm>
          <a:prstGeom prst="rect">
            <a:avLst/>
          </a:prstGeom>
        </p:spPr>
        <p:txBody>
          <a:bodyPr/>
          <a:lstStyle>
            <a:lvl1pPr>
              <a:defRPr/>
            </a:lvl1pPr>
          </a:lstStyle>
          <a:p>
            <a:pPr>
              <a:defRPr/>
            </a:pPr>
            <a:r>
              <a:rPr lang="en-US" smtClean="0">
                <a:solidFill>
                  <a:srgbClr val="5B6F7F">
                    <a:tint val="75000"/>
                  </a:srgbClr>
                </a:solidFill>
              </a:rPr>
              <a:t>©2016 Jackson Lewis P.C.</a:t>
            </a:r>
            <a:endParaRPr lang="en-US" dirty="0">
              <a:solidFill>
                <a:srgbClr val="5B6F7F">
                  <a:tint val="75000"/>
                </a:srgbClr>
              </a:solidFill>
            </a:endParaRPr>
          </a:p>
        </p:txBody>
      </p:sp>
      <p:sp>
        <p:nvSpPr>
          <p:cNvPr id="6" name="Slide Number Placeholder 5"/>
          <p:cNvSpPr>
            <a:spLocks noGrp="1"/>
          </p:cNvSpPr>
          <p:nvPr>
            <p:ph type="sldNum" sz="quarter" idx="12"/>
          </p:nvPr>
        </p:nvSpPr>
        <p:spPr>
          <a:xfrm>
            <a:off x="6553200" y="6177801"/>
            <a:ext cx="2133600" cy="365125"/>
          </a:xfrm>
          <a:prstGeom prst="rect">
            <a:avLst/>
          </a:prstGeom>
        </p:spPr>
        <p:txBody>
          <a:bodyPr/>
          <a:lstStyle>
            <a:lvl1pPr>
              <a:defRPr/>
            </a:lvl1pPr>
          </a:lstStyle>
          <a:p>
            <a:pPr>
              <a:defRPr/>
            </a:pPr>
            <a:fld id="{253810AD-EEFA-4497-900C-7389E2D50B3E}" type="slidenum">
              <a:rPr lang="en-US">
                <a:solidFill>
                  <a:srgbClr val="245695"/>
                </a:solidFill>
              </a:rPr>
              <a:pPr>
                <a:defRPr/>
              </a:pPr>
              <a:t>‹#›</a:t>
            </a:fld>
            <a:endParaRPr lang="en-US" dirty="0">
              <a:solidFill>
                <a:srgbClr val="245695"/>
              </a:solidFill>
            </a:endParaRPr>
          </a:p>
        </p:txBody>
      </p:sp>
      <p:pic>
        <p:nvPicPr>
          <p:cNvPr id="11" name="Picture 10" descr="JL web logo.jpg"/>
          <p:cNvPicPr>
            <a:picLocks noChangeAspect="1"/>
          </p:cNvPicPr>
          <p:nvPr userDrawn="1"/>
        </p:nvPicPr>
        <p:blipFill>
          <a:blip r:embed="rId3" cstate="screen">
            <a:clrChange>
              <a:clrFrom>
                <a:srgbClr val="FDFDFD"/>
              </a:clrFrom>
              <a:clrTo>
                <a:srgbClr val="FDFDFD">
                  <a:alpha val="0"/>
                </a:srgbClr>
              </a:clrTo>
            </a:clrChange>
          </a:blip>
          <a:stretch>
            <a:fillRect/>
          </a:stretch>
        </p:blipFill>
        <p:spPr>
          <a:xfrm>
            <a:off x="4267200" y="838200"/>
            <a:ext cx="3810000" cy="885544"/>
          </a:xfrm>
          <a:prstGeom prst="rect">
            <a:avLst/>
          </a:prstGeom>
          <a:effectLst>
            <a:glow rad="228600">
              <a:schemeClr val="bg1">
                <a:alpha val="40000"/>
              </a:schemeClr>
            </a:glow>
          </a:effectLst>
        </p:spPr>
      </p:pic>
      <p:sp>
        <p:nvSpPr>
          <p:cNvPr id="15" name="Round Same Side Corner Rectangle 14"/>
          <p:cNvSpPr/>
          <p:nvPr userDrawn="1"/>
        </p:nvSpPr>
        <p:spPr>
          <a:xfrm rot="10800000">
            <a:off x="228600" y="4267200"/>
            <a:ext cx="8686800" cy="2362200"/>
          </a:xfrm>
          <a:prstGeom prst="round2SameRect">
            <a:avLst>
              <a:gd name="adj1" fmla="val 9015"/>
              <a:gd name="adj2" fmla="val 0"/>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dirty="0">
              <a:solidFill>
                <a:prstClr val="white"/>
              </a:solidFill>
            </a:endParaRPr>
          </a:p>
        </p:txBody>
      </p:sp>
      <p:sp>
        <p:nvSpPr>
          <p:cNvPr id="2" name="Title 1"/>
          <p:cNvSpPr>
            <a:spLocks noGrp="1"/>
          </p:cNvSpPr>
          <p:nvPr>
            <p:ph type="ctrTitle"/>
          </p:nvPr>
        </p:nvSpPr>
        <p:spPr>
          <a:xfrm>
            <a:off x="457200" y="4495800"/>
            <a:ext cx="8229600" cy="1828799"/>
          </a:xfrm>
        </p:spPr>
        <p:txBody>
          <a:bodyPr/>
          <a:lstStyle>
            <a:lvl1pPr>
              <a:defRPr sz="4800" b="1" cap="none" spc="0" baseline="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latin typeface="+mj-lt"/>
              </a:defRPr>
            </a:lvl1pPr>
          </a:lstStyle>
          <a:p>
            <a:endParaRPr lang="en-US" dirty="0"/>
          </a:p>
        </p:txBody>
      </p:sp>
      <p:pic>
        <p:nvPicPr>
          <p:cNvPr id="16" name="Picture 3"/>
          <p:cNvPicPr>
            <a:picLocks noChangeAspect="1" noChangeArrowheads="1"/>
          </p:cNvPicPr>
          <p:nvPr userDrawn="1"/>
        </p:nvPicPr>
        <p:blipFill>
          <a:blip r:embed="rId4" cstate="screen">
            <a:duotone>
              <a:schemeClr val="accent1">
                <a:shade val="45000"/>
                <a:satMod val="135000"/>
              </a:schemeClr>
              <a:prstClr val="white"/>
            </a:duotone>
            <a:lum bright="-20000" contrast="30000"/>
          </a:blip>
          <a:srcRect/>
          <a:stretch>
            <a:fillRect/>
          </a:stretch>
        </p:blipFill>
        <p:spPr bwMode="auto">
          <a:xfrm flipH="1">
            <a:off x="228599" y="228600"/>
            <a:ext cx="3352800" cy="3962400"/>
          </a:xfrm>
          <a:prstGeom prst="round1Rect">
            <a:avLst>
              <a:gd name="adj" fmla="val 6498"/>
            </a:avLst>
          </a:prstGeom>
          <a:noFill/>
          <a:ln w="9525">
            <a:noFill/>
            <a:miter lim="800000"/>
            <a:headEnd/>
            <a:tailEnd/>
          </a:ln>
          <a:effectLst>
            <a:outerShdw blurRad="215900" dist="38100" dir="2700000" sx="101000" sy="101000" algn="tl" rotWithShape="0">
              <a:prstClr val="black">
                <a:alpha val="40000"/>
              </a:prstClr>
            </a:outerShdw>
          </a:effectLst>
        </p:spPr>
      </p:pic>
      <p:sp>
        <p:nvSpPr>
          <p:cNvPr id="2050" name="Rectangle 2"/>
          <p:cNvSpPr>
            <a:spLocks noChangeArrowheads="1"/>
          </p:cNvSpPr>
          <p:nvPr userDrawn="1"/>
        </p:nvSpPr>
        <p:spPr bwMode="auto">
          <a:xfrm>
            <a:off x="228600" y="4114800"/>
            <a:ext cx="8686800" cy="152400"/>
          </a:xfrm>
          <a:prstGeom prst="rect">
            <a:avLst/>
          </a:prstGeom>
          <a:gradFill rotWithShape="0">
            <a:gsLst>
              <a:gs pos="0">
                <a:srgbClr val="6C8D23"/>
              </a:gs>
              <a:gs pos="50000">
                <a:srgbClr val="87B33A"/>
              </a:gs>
              <a:gs pos="100000">
                <a:srgbClr val="6C8D23"/>
              </a:gs>
            </a:gsLst>
            <a:lin ang="5400000" scaled="1"/>
          </a:gradFill>
          <a:ln w="9525">
            <a:solidFill>
              <a:srgbClr val="7A9E27"/>
            </a:solidFill>
            <a:miter lim="800000"/>
            <a:headEnd/>
            <a:tailEnd/>
          </a:ln>
          <a:effec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dirty="0">
              <a:solidFill>
                <a:srgbClr val="5B6F7F"/>
              </a:solidFill>
            </a:endParaRPr>
          </a:p>
        </p:txBody>
      </p:sp>
      <p:sp>
        <p:nvSpPr>
          <p:cNvPr id="8" name="AutoShape 2"/>
          <p:cNvSpPr>
            <a:spLocks noChangeArrowheads="1"/>
          </p:cNvSpPr>
          <p:nvPr userDrawn="1"/>
        </p:nvSpPr>
        <p:spPr bwMode="auto">
          <a:xfrm>
            <a:off x="228600" y="228600"/>
            <a:ext cx="8686800" cy="6400800"/>
          </a:xfrm>
          <a:prstGeom prst="roundRect">
            <a:avLst>
              <a:gd name="adj" fmla="val 3463"/>
            </a:avLst>
          </a:prstGeom>
          <a:noFill/>
          <a:ln w="19050">
            <a:solidFill>
              <a:srgbClr val="5E7B94"/>
            </a:solidFill>
            <a:round/>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dirty="0">
              <a:solidFill>
                <a:srgbClr val="5B6F7F"/>
              </a:solidFill>
            </a:endParaRPr>
          </a:p>
        </p:txBody>
      </p:sp>
      <p:sp>
        <p:nvSpPr>
          <p:cNvPr id="20" name="Text Placeholder 19"/>
          <p:cNvSpPr>
            <a:spLocks noGrp="1"/>
          </p:cNvSpPr>
          <p:nvPr>
            <p:ph type="body" sz="quarter" idx="13"/>
          </p:nvPr>
        </p:nvSpPr>
        <p:spPr>
          <a:xfrm>
            <a:off x="3962400" y="2286000"/>
            <a:ext cx="4724400" cy="1676400"/>
          </a:xfrm>
        </p:spPr>
        <p:txBody>
          <a:bodyPr anchor="ctr"/>
          <a:lstStyle>
            <a:lvl1pPr marL="0" indent="0" algn="l">
              <a:buFont typeface="Arial" pitchFamily="34" charset="0"/>
              <a:buNone/>
              <a:defRPr sz="1800" b="1" cap="none" spc="0">
                <a:ln w="1905"/>
                <a:gradFill flip="none" rotWithShape="1">
                  <a:gsLst>
                    <a:gs pos="0">
                      <a:schemeClr val="accent2">
                        <a:lumMod val="50000"/>
                      </a:schemeClr>
                    </a:gs>
                    <a:gs pos="78000">
                      <a:schemeClr val="accent4"/>
                    </a:gs>
                    <a:gs pos="100000">
                      <a:schemeClr val="accent2">
                        <a:lumMod val="40000"/>
                        <a:lumOff val="60000"/>
                      </a:schemeClr>
                    </a:gs>
                  </a:gsLst>
                  <a:lin ang="5400000" scaled="1"/>
                  <a:tileRect/>
                </a:gradFill>
                <a:effectLst>
                  <a:innerShdw blurRad="69850" dist="43180" dir="5400000">
                    <a:srgbClr val="000000">
                      <a:alpha val="65000"/>
                    </a:srgbClr>
                  </a:innerShdw>
                </a:effectLst>
              </a:defRPr>
            </a:lvl1pPr>
            <a:lvl2pPr>
              <a:buNone/>
              <a:defRPr/>
            </a:lvl2pPr>
            <a:lvl3pPr>
              <a:buNone/>
              <a:defRPr/>
            </a:lvl3pPr>
            <a:lvl4pPr>
              <a:buNone/>
              <a:defRPr/>
            </a:lvl4pPr>
            <a:lvl5pPr>
              <a:buNone/>
              <a:defRPr/>
            </a:lvl5pPr>
          </a:lstStyle>
          <a:p>
            <a:pPr lvl="0"/>
            <a:r>
              <a:rPr lang="en-US" dirty="0" smtClean="0"/>
              <a:t>Click to edit Master text styles</a:t>
            </a:r>
            <a:endParaRPr lang="en-US" dirty="0"/>
          </a:p>
        </p:txBody>
      </p:sp>
    </p:spTree>
    <p:extLst>
      <p:ext uri="{BB962C8B-B14F-4D97-AF65-F5344CB8AC3E}">
        <p14:creationId xmlns:p14="http://schemas.microsoft.com/office/powerpoint/2010/main" val="1995084171"/>
      </p:ext>
    </p:extLst>
  </p:cSld>
  <p:clrMapOvr>
    <a:masterClrMapping/>
  </p:clrMapOvr>
  <p:transition>
    <p:fade/>
  </p:transition>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cSld name="1_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972019" y="3062690"/>
            <a:ext cx="6522694" cy="2706286"/>
          </a:xfrm>
        </p:spPr>
        <p:txBody>
          <a:bodyPr anchor="t"/>
          <a:lstStyle>
            <a:lvl1pPr algn="l">
              <a:defRPr sz="4000" b="1" cap="none" baseline="0">
                <a:solidFill>
                  <a:schemeClr val="accent6"/>
                </a:solidFill>
              </a:defRPr>
            </a:lvl1pPr>
          </a:lstStyle>
          <a:p>
            <a:r>
              <a:rPr lang="en-US" dirty="0" smtClean="0"/>
              <a:t>Click to edit Master title style</a:t>
            </a:r>
            <a:endParaRPr lang="en-US" dirty="0"/>
          </a:p>
        </p:txBody>
      </p:sp>
      <p:sp>
        <p:nvSpPr>
          <p:cNvPr id="3" name="Slide Number Placeholder 10"/>
          <p:cNvSpPr>
            <a:spLocks noGrp="1"/>
          </p:cNvSpPr>
          <p:nvPr>
            <p:ph type="sldNum" sz="quarter" idx="10"/>
          </p:nvPr>
        </p:nvSpPr>
        <p:spPr>
          <a:xfrm>
            <a:off x="6553200" y="6356350"/>
            <a:ext cx="2133600" cy="365125"/>
          </a:xfrm>
          <a:prstGeom prst="rect">
            <a:avLst/>
          </a:prstGeom>
        </p:spPr>
        <p:txBody>
          <a:bodyPr/>
          <a:lstStyle>
            <a:lvl1pPr>
              <a:defRPr/>
            </a:lvl1pPr>
          </a:lstStyle>
          <a:p>
            <a:pPr>
              <a:defRPr/>
            </a:pPr>
            <a:fld id="{F91A313C-EB71-42A6-AA82-2EEF6BBE0C37}" type="slidenum">
              <a:rPr lang="en-US" smtClean="0"/>
              <a:pPr>
                <a:defRPr/>
              </a:pPr>
              <a:t>‹#›</a:t>
            </a:fld>
            <a:endParaRPr lang="en-US" dirty="0"/>
          </a:p>
        </p:txBody>
      </p:sp>
    </p:spTree>
    <p:extLst>
      <p:ext uri="{BB962C8B-B14F-4D97-AF65-F5344CB8AC3E}">
        <p14:creationId xmlns:p14="http://schemas.microsoft.com/office/powerpoint/2010/main" val="65650153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cSld name="3_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972019" y="3062690"/>
            <a:ext cx="6522694" cy="2706286"/>
          </a:xfrm>
        </p:spPr>
        <p:txBody>
          <a:bodyPr anchor="t"/>
          <a:lstStyle>
            <a:lvl1pPr algn="l">
              <a:defRPr sz="4000" b="1" cap="none" baseline="0">
                <a:solidFill>
                  <a:schemeClr val="accent6"/>
                </a:solidFill>
              </a:defRPr>
            </a:lvl1pPr>
          </a:lstStyle>
          <a:p>
            <a:r>
              <a:rPr lang="en-US" dirty="0" smtClean="0"/>
              <a:t>Click to edit Master title style</a:t>
            </a:r>
            <a:endParaRPr lang="en-US" dirty="0"/>
          </a:p>
        </p:txBody>
      </p:sp>
      <p:sp>
        <p:nvSpPr>
          <p:cNvPr id="3" name="Slide Number Placeholder 10"/>
          <p:cNvSpPr>
            <a:spLocks noGrp="1"/>
          </p:cNvSpPr>
          <p:nvPr>
            <p:ph type="sldNum" sz="quarter" idx="10"/>
          </p:nvPr>
        </p:nvSpPr>
        <p:spPr>
          <a:xfrm>
            <a:off x="6553200" y="6356350"/>
            <a:ext cx="2133600" cy="365125"/>
          </a:xfrm>
          <a:prstGeom prst="rect">
            <a:avLst/>
          </a:prstGeom>
        </p:spPr>
        <p:txBody>
          <a:bodyPr/>
          <a:lstStyle>
            <a:lvl1pPr>
              <a:defRPr/>
            </a:lvl1pPr>
          </a:lstStyle>
          <a:p>
            <a:pPr>
              <a:defRPr/>
            </a:pPr>
            <a:fld id="{F91A313C-EB71-42A6-AA82-2EEF6BBE0C37}" type="slidenum">
              <a:rPr lang="en-US" smtClean="0"/>
              <a:pPr>
                <a:defRPr/>
              </a:pPr>
              <a:t>‹#›</a:t>
            </a:fld>
            <a:endParaRPr lang="en-US" dirty="0"/>
          </a:p>
        </p:txBody>
      </p:sp>
    </p:spTree>
    <p:extLst>
      <p:ext uri="{BB962C8B-B14F-4D97-AF65-F5344CB8AC3E}">
        <p14:creationId xmlns:p14="http://schemas.microsoft.com/office/powerpoint/2010/main" val="19489783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828800"/>
            <a:ext cx="8229600" cy="4343401"/>
          </a:xfrm>
        </p:spPr>
        <p:txBody>
          <a:bodyPr/>
          <a:lstStyle>
            <a:lvl1pPr>
              <a:spcBef>
                <a:spcPts val="800"/>
              </a:spcBef>
              <a:defRPr/>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itle 3"/>
          <p:cNvSpPr>
            <a:spLocks noGrp="1"/>
          </p:cNvSpPr>
          <p:nvPr>
            <p:ph type="title"/>
          </p:nvPr>
        </p:nvSpPr>
        <p:spPr/>
        <p:txBody>
          <a:bodyPr/>
          <a:lstStyle/>
          <a:p>
            <a:r>
              <a:rPr lang="en-US" smtClean="0"/>
              <a:t>Click to edit Master title style</a:t>
            </a:r>
            <a:endParaRPr lang="en-US"/>
          </a:p>
        </p:txBody>
      </p:sp>
    </p:spTree>
  </p:cSld>
  <p:clrMapOvr>
    <a:masterClrMapping/>
  </p:clrMapOvr>
  <p:transition>
    <p:fade/>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267200"/>
            <a:ext cx="7772400" cy="1501775"/>
          </a:xfrm>
        </p:spPr>
        <p:txBody>
          <a:bodyPr anchor="t">
            <a:scene3d>
              <a:camera prst="orthographicFront"/>
              <a:lightRig rig="soft" dir="tl">
                <a:rot lat="0" lon="0" rev="0"/>
              </a:lightRig>
            </a:scene3d>
            <a:sp3d contourW="25400" prstMaterial="matte">
              <a:bevelT w="25400" h="55880" prst="artDeco"/>
              <a:contourClr>
                <a:schemeClr val="accent2">
                  <a:tint val="20000"/>
                </a:schemeClr>
              </a:contourClr>
            </a:sp3d>
          </a:bodyPr>
          <a:lstStyle>
            <a:lvl1pPr algn="l">
              <a:defRPr sz="4000" b="1" cap="none" spc="150" baseline="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722313" y="3276600"/>
            <a:ext cx="7772400" cy="979487"/>
          </a:xfrm>
        </p:spPr>
        <p:txBody>
          <a:bodyPr anchor="b"/>
          <a:lstStyle>
            <a:lvl1pPr marL="0" indent="0">
              <a:buNone/>
              <a:defRPr sz="2000" b="1">
                <a:solidFill>
                  <a:schemeClr val="accent3">
                    <a:lumMod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Tree>
  </p:cSld>
  <p:clrMapOvr>
    <a:masterClrMapping/>
  </p:clrMapOvr>
  <p:transition>
    <p:fade/>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828801"/>
            <a:ext cx="4038600" cy="4419600"/>
          </a:xfrm>
        </p:spPr>
        <p:txBody>
          <a:bodyPr/>
          <a:lstStyle>
            <a:lvl1pPr>
              <a:spcAft>
                <a:spcPts val="800"/>
              </a:spcAft>
              <a:defRPr sz="2400"/>
            </a:lvl1pPr>
            <a:lvl2pPr>
              <a:spcAft>
                <a:spcPts val="800"/>
              </a:spcAft>
              <a:defRPr sz="2000"/>
            </a:lvl2pPr>
            <a:lvl3pPr>
              <a:spcAft>
                <a:spcPts val="800"/>
              </a:spcAft>
              <a:defRPr sz="1800"/>
            </a:lvl3pPr>
            <a:lvl4pPr>
              <a:spcAft>
                <a:spcPts val="800"/>
              </a:spcAft>
              <a:defRPr sz="1600"/>
            </a:lvl4pPr>
            <a:lvl5pPr>
              <a:spcAft>
                <a:spcPts val="800"/>
              </a:spcAft>
              <a:defRPr sz="16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828801"/>
            <a:ext cx="4038600" cy="4419600"/>
          </a:xfrm>
        </p:spPr>
        <p:txBody>
          <a:bodyPr/>
          <a:lstStyle>
            <a:lvl1pPr>
              <a:spcAft>
                <a:spcPts val="800"/>
              </a:spcAft>
              <a:defRPr sz="2400"/>
            </a:lvl1pPr>
            <a:lvl2pPr>
              <a:spcAft>
                <a:spcPts val="800"/>
              </a:spcAft>
              <a:defRPr sz="2000"/>
            </a:lvl2pPr>
            <a:lvl3pPr>
              <a:spcAft>
                <a:spcPts val="800"/>
              </a:spcAft>
              <a:defRPr sz="1800"/>
            </a:lvl3pPr>
            <a:lvl4pPr>
              <a:spcAft>
                <a:spcPts val="800"/>
              </a:spcAft>
              <a:defRPr sz="1600"/>
            </a:lvl4pPr>
            <a:lvl5pPr>
              <a:spcAft>
                <a:spcPts val="800"/>
              </a:spcAft>
              <a:defRPr sz="16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4"/>
          <p:cNvSpPr>
            <a:spLocks noGrp="1"/>
          </p:cNvSpPr>
          <p:nvPr>
            <p:ph type="ftr" sz="quarter" idx="11"/>
          </p:nvPr>
        </p:nvSpPr>
        <p:spPr>
          <a:xfrm>
            <a:off x="3124199" y="6096000"/>
            <a:ext cx="2895600" cy="365125"/>
          </a:xfrm>
          <a:prstGeom prst="rect">
            <a:avLst/>
          </a:prstGeom>
        </p:spPr>
        <p:txBody>
          <a:bodyPr/>
          <a:lstStyle>
            <a:lvl1pPr>
              <a:defRPr/>
            </a:lvl1pPr>
          </a:lstStyle>
          <a:p>
            <a:r>
              <a:rPr lang="en-US" smtClean="0"/>
              <a:t>©2016 Jackson Lewis P.C.</a:t>
            </a:r>
            <a:endParaRPr lang="en-US" dirty="0"/>
          </a:p>
        </p:txBody>
      </p:sp>
    </p:spTree>
  </p:cSld>
  <p:clrMapOvr>
    <a:masterClrMapping/>
  </p:clrMapOvr>
  <p:transition>
    <p:fade/>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Footer Placeholder 4"/>
          <p:cNvSpPr>
            <a:spLocks noGrp="1"/>
          </p:cNvSpPr>
          <p:nvPr>
            <p:ph type="ftr" sz="quarter" idx="11"/>
          </p:nvPr>
        </p:nvSpPr>
        <p:spPr>
          <a:xfrm>
            <a:off x="3124199" y="6096000"/>
            <a:ext cx="2895600" cy="365125"/>
          </a:xfrm>
          <a:prstGeom prst="rect">
            <a:avLst/>
          </a:prstGeom>
        </p:spPr>
        <p:txBody>
          <a:bodyPr/>
          <a:lstStyle>
            <a:lvl1pPr>
              <a:defRPr/>
            </a:lvl1pPr>
          </a:lstStyle>
          <a:p>
            <a:r>
              <a:rPr lang="en-US" smtClean="0"/>
              <a:t>©2016 Jackson Lewis P.C.</a:t>
            </a:r>
            <a:endParaRPr lang="en-US" dirty="0"/>
          </a:p>
        </p:txBody>
      </p:sp>
    </p:spTree>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Round Same Side Corner Rectangle 5"/>
          <p:cNvSpPr/>
          <p:nvPr/>
        </p:nvSpPr>
        <p:spPr>
          <a:xfrm>
            <a:off x="228600" y="228600"/>
            <a:ext cx="8686800" cy="1371600"/>
          </a:xfrm>
          <a:prstGeom prst="round2SameRect">
            <a:avLst>
              <a:gd name="adj1" fmla="val 16667"/>
              <a:gd name="adj2" fmla="val 0"/>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p:txBody>
          <a:bodyPr/>
          <a:lstStyle/>
          <a:p>
            <a:r>
              <a:rPr lang="en-US" smtClean="0"/>
              <a:t>Click to edit Master title style</a:t>
            </a:r>
            <a:endParaRPr lang="en-US"/>
          </a:p>
        </p:txBody>
      </p:sp>
      <p:sp>
        <p:nvSpPr>
          <p:cNvPr id="4" name="Footer Placeholder 4"/>
          <p:cNvSpPr>
            <a:spLocks noGrp="1"/>
          </p:cNvSpPr>
          <p:nvPr>
            <p:ph type="ftr" sz="quarter" idx="11"/>
          </p:nvPr>
        </p:nvSpPr>
        <p:spPr>
          <a:xfrm>
            <a:off x="3124199" y="6096000"/>
            <a:ext cx="2895600" cy="365125"/>
          </a:xfrm>
          <a:prstGeom prst="rect">
            <a:avLst/>
          </a:prstGeom>
        </p:spPr>
        <p:txBody>
          <a:bodyPr/>
          <a:lstStyle>
            <a:lvl1pPr>
              <a:defRPr/>
            </a:lvl1pPr>
          </a:lstStyle>
          <a:p>
            <a:r>
              <a:rPr lang="en-US" dirty="0" smtClean="0"/>
              <a:t>©2016 Jackson Lewis P.C.</a:t>
            </a:r>
            <a:endParaRPr lang="en-US" dirty="0"/>
          </a:p>
        </p:txBody>
      </p:sp>
    </p:spTree>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a:xfrm>
            <a:off x="457200" y="6172200"/>
            <a:ext cx="2133600" cy="365125"/>
          </a:xfrm>
          <a:prstGeom prst="rect">
            <a:avLst/>
          </a:prstGeom>
        </p:spPr>
        <p:txBody>
          <a:bodyPr/>
          <a:lstStyle>
            <a:lvl1pPr>
              <a:defRPr/>
            </a:lvl1pPr>
          </a:lstStyle>
          <a:p>
            <a:endParaRPr lang="en-US" dirty="0"/>
          </a:p>
        </p:txBody>
      </p:sp>
      <p:sp>
        <p:nvSpPr>
          <p:cNvPr id="3" name="Footer Placeholder 4"/>
          <p:cNvSpPr>
            <a:spLocks noGrp="1"/>
          </p:cNvSpPr>
          <p:nvPr>
            <p:ph type="ftr" sz="quarter" idx="11"/>
          </p:nvPr>
        </p:nvSpPr>
        <p:spPr>
          <a:xfrm>
            <a:off x="3124199" y="6096000"/>
            <a:ext cx="2895600" cy="365125"/>
          </a:xfrm>
          <a:prstGeom prst="rect">
            <a:avLst/>
          </a:prstGeom>
        </p:spPr>
        <p:txBody>
          <a:bodyPr/>
          <a:lstStyle>
            <a:lvl1pPr>
              <a:defRPr/>
            </a:lvl1pPr>
          </a:lstStyle>
          <a:p>
            <a:r>
              <a:rPr lang="en-US" smtClean="0"/>
              <a:t>©2016 Jackson Lewis P.C.</a:t>
            </a:r>
            <a:endParaRPr lang="en-US" dirty="0"/>
          </a:p>
        </p:txBody>
      </p:sp>
      <p:sp>
        <p:nvSpPr>
          <p:cNvPr id="4" name="Slide Number Placeholder 5"/>
          <p:cNvSpPr>
            <a:spLocks noGrp="1"/>
          </p:cNvSpPr>
          <p:nvPr>
            <p:ph type="sldNum" sz="quarter" idx="12"/>
          </p:nvPr>
        </p:nvSpPr>
        <p:spPr>
          <a:xfrm>
            <a:off x="6553200" y="6177801"/>
            <a:ext cx="2133600" cy="365125"/>
          </a:xfrm>
          <a:prstGeom prst="rect">
            <a:avLst/>
          </a:prstGeom>
        </p:spPr>
        <p:txBody>
          <a:bodyPr/>
          <a:lstStyle>
            <a:lvl1pPr>
              <a:defRPr/>
            </a:lvl1pPr>
          </a:lstStyle>
          <a:p>
            <a:fld id="{3DF7B30B-DD33-4B09-985E-AB1803BBAF47}" type="slidenum">
              <a:rPr lang="en-US" smtClean="0"/>
              <a:pPr/>
              <a:t>‹#›</a:t>
            </a:fld>
            <a:endParaRPr lang="en-US" dirty="0"/>
          </a:p>
        </p:txBody>
      </p:sp>
      <p:grpSp>
        <p:nvGrpSpPr>
          <p:cNvPr id="8" name="Group 7"/>
          <p:cNvGrpSpPr/>
          <p:nvPr/>
        </p:nvGrpSpPr>
        <p:grpSpPr>
          <a:xfrm>
            <a:off x="228600" y="228600"/>
            <a:ext cx="8686800" cy="6400800"/>
            <a:chOff x="228600" y="228600"/>
            <a:chExt cx="8686800" cy="6400800"/>
          </a:xfrm>
        </p:grpSpPr>
        <p:sp>
          <p:nvSpPr>
            <p:cNvPr id="5" name="AutoShape 2"/>
            <p:cNvSpPr>
              <a:spLocks noChangeArrowheads="1"/>
            </p:cNvSpPr>
            <p:nvPr userDrawn="1"/>
          </p:nvSpPr>
          <p:spPr bwMode="auto">
            <a:xfrm rot="10800000">
              <a:off x="228600" y="228600"/>
              <a:ext cx="8686800" cy="6400800"/>
            </a:xfrm>
            <a:prstGeom prst="roundRect">
              <a:avLst>
                <a:gd name="adj" fmla="val 3463"/>
              </a:avLst>
            </a:prstGeom>
            <a:gradFill flip="none" rotWithShape="1">
              <a:gsLst>
                <a:gs pos="0">
                  <a:srgbClr val="BCC6DE"/>
                </a:gs>
                <a:gs pos="54000">
                  <a:schemeClr val="bg1"/>
                </a:gs>
              </a:gsLst>
              <a:lin ang="16200000" scaled="1"/>
              <a:tileRect/>
            </a:gradFill>
            <a:ln w="12700">
              <a:solidFill>
                <a:srgbClr val="5E7B94"/>
              </a:solidFill>
              <a:round/>
              <a:headEnd/>
              <a:tailEnd/>
            </a:ln>
          </p:spPr>
          <p:txBody>
            <a:bodyPr vert="horz" wrap="square" lIns="91440" tIns="45720" rIns="91440" bIns="45720" numCol="1" anchor="t" anchorCtr="0" compatLnSpc="1">
              <a:prstTxWarp prst="textNoShape">
                <a:avLst/>
              </a:prstTxWarp>
            </a:bodyPr>
            <a:lstStyle/>
            <a:p>
              <a:endParaRPr lang="en-US" dirty="0"/>
            </a:p>
          </p:txBody>
        </p:sp>
        <p:pic>
          <p:nvPicPr>
            <p:cNvPr id="7" name="Picture 6" descr="boxes.png"/>
            <p:cNvPicPr>
              <a:picLocks noChangeAspect="1"/>
            </p:cNvPicPr>
            <p:nvPr userDrawn="1"/>
          </p:nvPicPr>
          <p:blipFill>
            <a:blip r:embed="rId2" cstate="screen"/>
            <a:srcRect r="5000"/>
            <a:stretch>
              <a:fillRect/>
            </a:stretch>
          </p:blipFill>
          <p:spPr>
            <a:xfrm>
              <a:off x="228600" y="4267200"/>
              <a:ext cx="8686800" cy="2362200"/>
            </a:xfrm>
            <a:prstGeom prst="roundRect">
              <a:avLst>
                <a:gd name="adj" fmla="val 9646"/>
              </a:avLst>
            </a:prstGeom>
          </p:spPr>
        </p:pic>
      </p:grpSp>
      <p:sp>
        <p:nvSpPr>
          <p:cNvPr id="6" name="AutoShape 2"/>
          <p:cNvSpPr>
            <a:spLocks noChangeArrowheads="1"/>
          </p:cNvSpPr>
          <p:nvPr/>
        </p:nvSpPr>
        <p:spPr bwMode="auto">
          <a:xfrm>
            <a:off x="228600" y="228600"/>
            <a:ext cx="8686800" cy="6400800"/>
          </a:xfrm>
          <a:prstGeom prst="roundRect">
            <a:avLst>
              <a:gd name="adj" fmla="val 3463"/>
            </a:avLst>
          </a:prstGeom>
          <a:noFill/>
          <a:ln w="12700">
            <a:solidFill>
              <a:srgbClr val="5E7B94"/>
            </a:solidFill>
            <a:round/>
            <a:headEnd/>
            <a:tailEnd/>
          </a:ln>
        </p:spPr>
        <p:txBody>
          <a:bodyPr vert="horz" wrap="square" lIns="91440" tIns="45720" rIns="91440" bIns="45720" numCol="1" anchor="t" anchorCtr="0" compatLnSpc="1">
            <a:prstTxWarp prst="textNoShape">
              <a:avLst/>
            </a:prstTxWarp>
          </a:bodyPr>
          <a:lstStyle/>
          <a:p>
            <a:endParaRPr lang="en-US" dirty="0">
              <a:ln w="19050">
                <a:solidFill>
                  <a:schemeClr val="tx1"/>
                </a:solidFill>
              </a:ln>
            </a:endParaRPr>
          </a:p>
        </p:txBody>
      </p:sp>
    </p:spTree>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6" name="Footer Placeholder 4"/>
          <p:cNvSpPr>
            <a:spLocks noGrp="1"/>
          </p:cNvSpPr>
          <p:nvPr>
            <p:ph type="ftr" sz="quarter" idx="11"/>
          </p:nvPr>
        </p:nvSpPr>
        <p:spPr>
          <a:xfrm>
            <a:off x="3124199" y="6096000"/>
            <a:ext cx="2895600" cy="365125"/>
          </a:xfrm>
          <a:prstGeom prst="rect">
            <a:avLst/>
          </a:prstGeom>
        </p:spPr>
        <p:txBody>
          <a:bodyPr/>
          <a:lstStyle>
            <a:lvl1pPr>
              <a:defRPr/>
            </a:lvl1pPr>
          </a:lstStyle>
          <a:p>
            <a:r>
              <a:rPr lang="en-US" dirty="0" smtClean="0"/>
              <a:t>©2016 Jackson Lewis P.C.</a:t>
            </a:r>
            <a:endParaRPr lang="en-US" dirty="0"/>
          </a:p>
        </p:txBody>
      </p:sp>
    </p:spTree>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smtClean="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a:xfrm>
            <a:off x="457200" y="6172200"/>
            <a:ext cx="2133600" cy="365125"/>
          </a:xfrm>
          <a:prstGeom prst="rect">
            <a:avLst/>
          </a:prstGeom>
        </p:spPr>
        <p:txBody>
          <a:bodyPr/>
          <a:lstStyle>
            <a:lvl1pPr>
              <a:defRPr/>
            </a:lvl1pPr>
          </a:lstStyle>
          <a:p>
            <a:endParaRPr lang="en-US" dirty="0"/>
          </a:p>
        </p:txBody>
      </p:sp>
      <p:sp>
        <p:nvSpPr>
          <p:cNvPr id="6" name="Footer Placeholder 4"/>
          <p:cNvSpPr>
            <a:spLocks noGrp="1"/>
          </p:cNvSpPr>
          <p:nvPr>
            <p:ph type="ftr" sz="quarter" idx="11"/>
          </p:nvPr>
        </p:nvSpPr>
        <p:spPr>
          <a:xfrm>
            <a:off x="3124199" y="6096000"/>
            <a:ext cx="2895600" cy="365125"/>
          </a:xfrm>
          <a:prstGeom prst="rect">
            <a:avLst/>
          </a:prstGeom>
        </p:spPr>
        <p:txBody>
          <a:bodyPr/>
          <a:lstStyle>
            <a:lvl1pPr>
              <a:defRPr/>
            </a:lvl1pPr>
          </a:lstStyle>
          <a:p>
            <a:r>
              <a:rPr lang="en-US" smtClean="0"/>
              <a:t>©2016 Jackson Lewis P.C.</a:t>
            </a:r>
            <a:endParaRPr lang="en-US" dirty="0"/>
          </a:p>
        </p:txBody>
      </p:sp>
    </p:spTree>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AutoShape 2"/>
          <p:cNvSpPr>
            <a:spLocks noChangeArrowheads="1"/>
          </p:cNvSpPr>
          <p:nvPr/>
        </p:nvSpPr>
        <p:spPr bwMode="auto">
          <a:xfrm rot="10800000">
            <a:off x="235190" y="228600"/>
            <a:ext cx="8686800" cy="6400800"/>
          </a:xfrm>
          <a:prstGeom prst="roundRect">
            <a:avLst>
              <a:gd name="adj" fmla="val 3463"/>
            </a:avLst>
          </a:prstGeom>
          <a:gradFill flip="none" rotWithShape="1">
            <a:gsLst>
              <a:gs pos="0">
                <a:srgbClr val="BCC6DE"/>
              </a:gs>
              <a:gs pos="54000">
                <a:schemeClr val="bg1"/>
              </a:gs>
            </a:gsLst>
            <a:lin ang="16200000" scaled="1"/>
            <a:tileRect/>
          </a:gradFill>
          <a:ln w="12700">
            <a:solidFill>
              <a:srgbClr val="5E7B94"/>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3" name="Round Same Side Corner Rectangle 12"/>
          <p:cNvSpPr/>
          <p:nvPr/>
        </p:nvSpPr>
        <p:spPr>
          <a:xfrm>
            <a:off x="228600" y="228600"/>
            <a:ext cx="8686800" cy="1371600"/>
          </a:xfrm>
          <a:prstGeom prst="round2SameRect">
            <a:avLst>
              <a:gd name="adj1" fmla="val 16667"/>
              <a:gd name="adj2" fmla="val 0"/>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27" name="Title Placeholder 1"/>
          <p:cNvSpPr>
            <a:spLocks noGrp="1"/>
          </p:cNvSpPr>
          <p:nvPr>
            <p:ph type="title"/>
          </p:nvPr>
        </p:nvSpPr>
        <p:spPr bwMode="auto">
          <a:xfrm>
            <a:off x="457200" y="304800"/>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US" dirty="0" smtClean="0"/>
          </a:p>
        </p:txBody>
      </p:sp>
      <p:sp>
        <p:nvSpPr>
          <p:cNvPr id="1028" name="Text Placeholder 2"/>
          <p:cNvSpPr>
            <a:spLocks noGrp="1"/>
          </p:cNvSpPr>
          <p:nvPr>
            <p:ph type="body" idx="1"/>
          </p:nvPr>
        </p:nvSpPr>
        <p:spPr bwMode="auto">
          <a:xfrm>
            <a:off x="457200" y="1828800"/>
            <a:ext cx="8229600" cy="4343401"/>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12" name="AutoShape 2"/>
          <p:cNvSpPr>
            <a:spLocks noChangeArrowheads="1"/>
          </p:cNvSpPr>
          <p:nvPr/>
        </p:nvSpPr>
        <p:spPr bwMode="auto">
          <a:xfrm>
            <a:off x="228600" y="228600"/>
            <a:ext cx="8686800" cy="6400800"/>
          </a:xfrm>
          <a:prstGeom prst="roundRect">
            <a:avLst>
              <a:gd name="adj" fmla="val 3463"/>
            </a:avLst>
          </a:prstGeom>
          <a:noFill/>
          <a:ln w="12700">
            <a:solidFill>
              <a:srgbClr val="5E7B94"/>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4" name="Rectangle 2"/>
          <p:cNvSpPr>
            <a:spLocks noChangeArrowheads="1"/>
          </p:cNvSpPr>
          <p:nvPr/>
        </p:nvSpPr>
        <p:spPr bwMode="auto">
          <a:xfrm>
            <a:off x="228600" y="1524000"/>
            <a:ext cx="8686800" cy="76200"/>
          </a:xfrm>
          <a:prstGeom prst="rect">
            <a:avLst/>
          </a:prstGeom>
          <a:gradFill rotWithShape="0">
            <a:gsLst>
              <a:gs pos="0">
                <a:srgbClr val="6C8D23"/>
              </a:gs>
              <a:gs pos="50000">
                <a:srgbClr val="87B33A"/>
              </a:gs>
              <a:gs pos="100000">
                <a:srgbClr val="6C8D23"/>
              </a:gs>
            </a:gsLst>
            <a:lin ang="5400000" scaled="1"/>
          </a:gradFill>
          <a:ln w="9525">
            <a:solidFill>
              <a:srgbClr val="7A9E27"/>
            </a:solidFill>
            <a:miter lim="800000"/>
            <a:headEnd/>
            <a:tailEnd/>
          </a:ln>
          <a:effectLst/>
        </p:spPr>
        <p:txBody>
          <a:bodyPr vert="horz" wrap="square" lIns="91440" tIns="45720" rIns="91440" bIns="45720" numCol="1" anchor="t" anchorCtr="0" compatLnSpc="1">
            <a:prstTxWarp prst="textNoShape">
              <a:avLst/>
            </a:prstTxWarp>
          </a:bodyPr>
          <a:lstStyle/>
          <a:p>
            <a:endParaRPr lang="en-US" dirty="0"/>
          </a:p>
        </p:txBody>
      </p:sp>
      <p:pic>
        <p:nvPicPr>
          <p:cNvPr id="16" name="Picture 15" descr="JL-Logo (AWD Tagline).jpg"/>
          <p:cNvPicPr>
            <a:picLocks noChangeAspect="1"/>
          </p:cNvPicPr>
          <p:nvPr/>
        </p:nvPicPr>
        <p:blipFill>
          <a:blip r:embed="rId18" cstate="print">
            <a:clrChange>
              <a:clrFrom>
                <a:srgbClr val="FDFDFD"/>
              </a:clrFrom>
              <a:clrTo>
                <a:srgbClr val="FDFDFD">
                  <a:alpha val="0"/>
                </a:srgbClr>
              </a:clrTo>
            </a:clrChange>
          </a:blip>
          <a:srcRect b="18944"/>
          <a:stretch>
            <a:fillRect/>
          </a:stretch>
        </p:blipFill>
        <p:spPr>
          <a:xfrm>
            <a:off x="439685" y="6324600"/>
            <a:ext cx="1541515" cy="228600"/>
          </a:xfrm>
          <a:prstGeom prst="rect">
            <a:avLst/>
          </a:prstGeom>
          <a:effectLst/>
        </p:spPr>
      </p:pic>
      <p:sp>
        <p:nvSpPr>
          <p:cNvPr id="21" name="Footer Placeholder 6"/>
          <p:cNvSpPr txBox="1">
            <a:spLocks/>
          </p:cNvSpPr>
          <p:nvPr userDrawn="1"/>
        </p:nvSpPr>
        <p:spPr>
          <a:xfrm>
            <a:off x="3581400" y="6135777"/>
            <a:ext cx="1981200" cy="39687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000" dirty="0" smtClean="0"/>
          </a:p>
          <a:p>
            <a:r>
              <a:rPr lang="en-US" sz="1000" dirty="0" smtClean="0"/>
              <a:t>© Jackson Lewis P.C. 2017</a:t>
            </a:r>
            <a:endParaRPr lang="en-US" sz="1000" dirty="0"/>
          </a:p>
        </p:txBody>
      </p:sp>
      <p:sp>
        <p:nvSpPr>
          <p:cNvPr id="3" name="TextBox 2"/>
          <p:cNvSpPr txBox="1"/>
          <p:nvPr userDrawn="1"/>
        </p:nvSpPr>
        <p:spPr>
          <a:xfrm>
            <a:off x="7912917" y="6215950"/>
            <a:ext cx="990600" cy="261610"/>
          </a:xfrm>
          <a:prstGeom prst="rect">
            <a:avLst/>
          </a:prstGeom>
          <a:noFill/>
        </p:spPr>
        <p:txBody>
          <a:bodyPr wrap="square" rtlCol="0">
            <a:spAutoFit/>
          </a:bodyPr>
          <a:lstStyle/>
          <a:p>
            <a:pPr algn="r"/>
            <a:fld id="{3CD74C6F-0CDF-49BB-B30C-38AE9735293E}" type="slidenum">
              <a:rPr lang="en-US" sz="1100" smtClean="0"/>
              <a:pPr algn="r"/>
              <a:t>‹#›</a:t>
            </a:fld>
            <a:endParaRPr lang="en-US" sz="1100" dirty="0"/>
          </a:p>
        </p:txBody>
      </p:sp>
    </p:spTree>
  </p:cSld>
  <p:clrMap bg1="lt1" tx1="dk1" bg2="lt2" tx2="dk2" accent1="accent1" accent2="accent2" accent3="accent3" accent4="accent4" accent5="accent5" accent6="accent6" hlink="hlink" folHlink="folHlink"/>
  <p:sldLayoutIdLst>
    <p:sldLayoutId id="2147484050" r:id="rId1"/>
    <p:sldLayoutId id="2147484051" r:id="rId2"/>
    <p:sldLayoutId id="2147484052" r:id="rId3"/>
    <p:sldLayoutId id="2147484053" r:id="rId4"/>
    <p:sldLayoutId id="2147484054" r:id="rId5"/>
    <p:sldLayoutId id="2147484055" r:id="rId6"/>
    <p:sldLayoutId id="2147484056" r:id="rId7"/>
    <p:sldLayoutId id="2147484057" r:id="rId8"/>
    <p:sldLayoutId id="2147484058" r:id="rId9"/>
    <p:sldLayoutId id="2147484059" r:id="rId10"/>
    <p:sldLayoutId id="2147484060" r:id="rId11"/>
    <p:sldLayoutId id="2147484061" r:id="rId12"/>
    <p:sldLayoutId id="2147484062" r:id="rId13"/>
    <p:sldLayoutId id="2147484988" r:id="rId14"/>
    <p:sldLayoutId id="2147484989" r:id="rId15"/>
    <p:sldLayoutId id="2147484992" r:id="rId16"/>
  </p:sldLayoutIdLst>
  <p:transition>
    <p:fade/>
  </p:transition>
  <p:timing>
    <p:tnLst>
      <p:par>
        <p:cTn id="1" dur="indefinite" restart="never" nodeType="tmRoot"/>
      </p:par>
    </p:tnLst>
  </p:timing>
  <p:hf sldNum="0" hdr="0" ftr="0" dt="0"/>
  <p:txStyles>
    <p:titleStyle>
      <a:lvl1pPr algn="ctr" rtl="0" eaLnBrk="1" fontAlgn="base" hangingPunct="1">
        <a:spcBef>
          <a:spcPct val="0"/>
        </a:spcBef>
        <a:spcAft>
          <a:spcPct val="0"/>
        </a:spcAft>
        <a:defRPr sz="4400" b="1" kern="1200" cap="none" spc="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reflection blurRad="6350" stA="55000" endA="300" endPos="45500" dir="5400000" sy="-100000" algn="bl" rotWithShape="0"/>
          </a:effectLst>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1" fontAlgn="base" hangingPunct="1">
        <a:spcBef>
          <a:spcPts val="1200"/>
        </a:spcBef>
        <a:spcAft>
          <a:spcPts val="600"/>
        </a:spcAft>
        <a:buSzPct val="100000"/>
        <a:buFontTx/>
        <a:buBlip>
          <a:blip r:embed="rId19"/>
        </a:buBlip>
        <a:defRPr sz="2400" kern="1200">
          <a:solidFill>
            <a:schemeClr val="bg2">
              <a:lumMod val="10000"/>
            </a:schemeClr>
          </a:solidFill>
          <a:latin typeface="+mn-lt"/>
          <a:ea typeface="+mn-ea"/>
          <a:cs typeface="+mn-cs"/>
        </a:defRPr>
      </a:lvl1pPr>
      <a:lvl2pPr marL="742950" indent="-285750" algn="l" rtl="0" eaLnBrk="1" fontAlgn="base" hangingPunct="1">
        <a:spcBef>
          <a:spcPct val="20000"/>
        </a:spcBef>
        <a:spcAft>
          <a:spcPts val="600"/>
        </a:spcAft>
        <a:buClr>
          <a:schemeClr val="accent6">
            <a:lumMod val="50000"/>
          </a:schemeClr>
        </a:buClr>
        <a:buFont typeface="Courier New" pitchFamily="49" charset="0"/>
        <a:buChar char="o"/>
        <a:defRPr sz="2000" kern="1200">
          <a:solidFill>
            <a:schemeClr val="bg2">
              <a:lumMod val="10000"/>
            </a:schemeClr>
          </a:solidFill>
          <a:latin typeface="+mn-lt"/>
          <a:ea typeface="+mn-ea"/>
          <a:cs typeface="+mn-cs"/>
        </a:defRPr>
      </a:lvl2pPr>
      <a:lvl3pPr marL="1143000" indent="-228600" algn="l" rtl="0" eaLnBrk="1" fontAlgn="base" hangingPunct="1">
        <a:spcBef>
          <a:spcPct val="20000"/>
        </a:spcBef>
        <a:spcAft>
          <a:spcPts val="600"/>
        </a:spcAft>
        <a:buClr>
          <a:schemeClr val="accent6">
            <a:lumMod val="50000"/>
          </a:schemeClr>
        </a:buClr>
        <a:buFont typeface="Arial" charset="0"/>
        <a:buChar char="•"/>
        <a:defRPr sz="1800" kern="1200">
          <a:solidFill>
            <a:schemeClr val="bg2">
              <a:lumMod val="10000"/>
            </a:schemeClr>
          </a:solidFill>
          <a:latin typeface="+mn-lt"/>
          <a:ea typeface="+mn-ea"/>
          <a:cs typeface="+mn-cs"/>
        </a:defRPr>
      </a:lvl3pPr>
      <a:lvl4pPr marL="1600200" indent="-228600" algn="l" rtl="0" eaLnBrk="1" fontAlgn="base" hangingPunct="1">
        <a:spcBef>
          <a:spcPct val="20000"/>
        </a:spcBef>
        <a:spcAft>
          <a:spcPts val="600"/>
        </a:spcAft>
        <a:buClr>
          <a:schemeClr val="accent6">
            <a:lumMod val="50000"/>
          </a:schemeClr>
        </a:buClr>
        <a:buFont typeface="Arial" charset="0"/>
        <a:buChar char="–"/>
        <a:defRPr sz="1600" kern="1200">
          <a:solidFill>
            <a:schemeClr val="bg2">
              <a:lumMod val="10000"/>
            </a:schemeClr>
          </a:solidFill>
          <a:latin typeface="+mn-lt"/>
          <a:ea typeface="+mn-ea"/>
          <a:cs typeface="+mn-cs"/>
        </a:defRPr>
      </a:lvl4pPr>
      <a:lvl5pPr marL="2057400" indent="-228600" algn="l" rtl="0" eaLnBrk="1" fontAlgn="base" hangingPunct="1">
        <a:spcBef>
          <a:spcPct val="20000"/>
        </a:spcBef>
        <a:spcAft>
          <a:spcPts val="600"/>
        </a:spcAft>
        <a:buClr>
          <a:schemeClr val="accent6">
            <a:lumMod val="50000"/>
          </a:schemeClr>
        </a:buClr>
        <a:buFont typeface="Arial" charset="0"/>
        <a:buChar char="»"/>
        <a:defRPr sz="1600" kern="1200">
          <a:solidFill>
            <a:schemeClr val="bg2">
              <a:lumMod val="10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gif"/><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8.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notesSlide" Target="../notesSlides/notesSlide6.xml"/><Relationship Id="rId1" Type="http://schemas.openxmlformats.org/officeDocument/2006/relationships/slideLayout" Target="../slideLayouts/slideLayout6.xml"/><Relationship Id="rId5" Type="http://schemas.openxmlformats.org/officeDocument/2006/relationships/image" Target="../media/image11.jpeg"/><Relationship Id="rId4" Type="http://schemas.openxmlformats.org/officeDocument/2006/relationships/image" Target="../media/image10.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413657" y="4355069"/>
            <a:ext cx="8273143" cy="1664731"/>
          </a:xfrm>
        </p:spPr>
        <p:txBody>
          <a:bodyPr>
            <a:normAutofit fontScale="90000"/>
          </a:bodyPr>
          <a:lstStyle/>
          <a:p>
            <a:r>
              <a:rPr lang="en-US" sz="5400" cap="small" dirty="0" smtClean="0"/>
              <a:t>Workplace Hot Topics</a:t>
            </a:r>
            <a:r>
              <a:rPr lang="en-US" sz="5400" cap="small" dirty="0"/>
              <a:t/>
            </a:r>
            <a:br>
              <a:rPr lang="en-US" sz="5400" cap="small" dirty="0"/>
            </a:br>
            <a:r>
              <a:rPr lang="en-US" sz="5400" cap="small" dirty="0"/>
              <a:t>and </a:t>
            </a:r>
            <a:r>
              <a:rPr lang="en-US" sz="5400" cap="small" dirty="0" smtClean="0"/>
              <a:t>Trends</a:t>
            </a:r>
            <a:endParaRPr lang="en-US" sz="5400" cap="small" dirty="0"/>
          </a:p>
        </p:txBody>
      </p:sp>
      <p:sp>
        <p:nvSpPr>
          <p:cNvPr id="5" name="Text Placeholder 4"/>
          <p:cNvSpPr>
            <a:spLocks noGrp="1"/>
          </p:cNvSpPr>
          <p:nvPr>
            <p:ph type="body" sz="quarter" idx="13"/>
          </p:nvPr>
        </p:nvSpPr>
        <p:spPr>
          <a:xfrm>
            <a:off x="4267200" y="2819400"/>
            <a:ext cx="4343400" cy="1143000"/>
          </a:xfrm>
        </p:spPr>
        <p:txBody>
          <a:bodyPr/>
          <a:lstStyle/>
          <a:p>
            <a:r>
              <a:rPr lang="en-US" sz="1600" dirty="0"/>
              <a:t>Presented by:  </a:t>
            </a:r>
            <a:r>
              <a:rPr lang="en-US" sz="1600" dirty="0" smtClean="0"/>
              <a:t/>
            </a:r>
            <a:br>
              <a:rPr lang="en-US" sz="1600" dirty="0" smtClean="0"/>
            </a:br>
            <a:r>
              <a:rPr lang="en-US" sz="1600" dirty="0" smtClean="0"/>
              <a:t>Michael J. Christian | City of Anderson</a:t>
            </a:r>
            <a:endParaRPr lang="en-US" sz="1600" dirty="0"/>
          </a:p>
          <a:p>
            <a:r>
              <a:rPr lang="en-US" sz="1600" dirty="0" smtClean="0"/>
              <a:t>October 26, 2017</a:t>
            </a:r>
            <a:endParaRPr lang="en-US" sz="1600" dirty="0"/>
          </a:p>
        </p:txBody>
      </p:sp>
      <p:sp>
        <p:nvSpPr>
          <p:cNvPr id="3" name="Rectangle 2"/>
          <p:cNvSpPr/>
          <p:nvPr/>
        </p:nvSpPr>
        <p:spPr>
          <a:xfrm>
            <a:off x="546055" y="6183868"/>
            <a:ext cx="2356031" cy="307777"/>
          </a:xfrm>
          <a:prstGeom prst="rect">
            <a:avLst/>
          </a:prstGeom>
        </p:spPr>
        <p:txBody>
          <a:bodyPr wrap="none">
            <a:spAutoFit/>
          </a:bodyPr>
          <a:lstStyle/>
          <a:p>
            <a:pPr lvl="0" algn="ctr">
              <a:defRPr/>
            </a:pPr>
            <a:r>
              <a:rPr lang="en-US" sz="1400" dirty="0">
                <a:solidFill>
                  <a:srgbClr val="4F81BD">
                    <a:lumMod val="60000"/>
                    <a:lumOff val="40000"/>
                  </a:srgbClr>
                </a:solidFill>
              </a:rPr>
              <a:t>© Jackson Lewis </a:t>
            </a:r>
            <a:r>
              <a:rPr lang="en-US" sz="1400" dirty="0" smtClean="0">
                <a:solidFill>
                  <a:srgbClr val="4F81BD">
                    <a:lumMod val="60000"/>
                    <a:lumOff val="40000"/>
                  </a:srgbClr>
                </a:solidFill>
              </a:rPr>
              <a:t>P.C. 2017</a:t>
            </a:r>
            <a:endParaRPr lang="en-US" sz="1400" dirty="0">
              <a:solidFill>
                <a:srgbClr val="4F81BD">
                  <a:lumMod val="60000"/>
                  <a:lumOff val="40000"/>
                </a:srgbClr>
              </a:solidFill>
            </a:endParaRPr>
          </a:p>
        </p:txBody>
      </p:sp>
      <p:pic>
        <p:nvPicPr>
          <p:cNvPr id="7" name="Picture 6" descr="ERMA.gif"/>
          <p:cNvPicPr>
            <a:picLocks noChangeAspect="1"/>
          </p:cNvPicPr>
          <p:nvPr/>
        </p:nvPicPr>
        <p:blipFill>
          <a:blip r:embed="rId3" cstate="print"/>
          <a:stretch>
            <a:fillRect/>
          </a:stretch>
        </p:blipFill>
        <p:spPr>
          <a:xfrm>
            <a:off x="3733800" y="2057400"/>
            <a:ext cx="2212521" cy="590560"/>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248400" y="2284645"/>
            <a:ext cx="2514600" cy="299357"/>
          </a:xfrm>
          <a:prstGeom prst="rect">
            <a:avLst/>
          </a:prstGeom>
        </p:spPr>
      </p:pic>
    </p:spTree>
    <p:extLst>
      <p:ext uri="{BB962C8B-B14F-4D97-AF65-F5344CB8AC3E}">
        <p14:creationId xmlns:p14="http://schemas.microsoft.com/office/powerpoint/2010/main" val="825727961"/>
      </p:ext>
    </p:extLst>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Title 1"/>
          <p:cNvSpPr>
            <a:spLocks noGrp="1"/>
          </p:cNvSpPr>
          <p:nvPr>
            <p:ph type="title" idx="4294967295"/>
          </p:nvPr>
        </p:nvSpPr>
        <p:spPr>
          <a:xfrm>
            <a:off x="228600" y="1676400"/>
            <a:ext cx="8686800" cy="3657600"/>
          </a:xfrm>
        </p:spPr>
        <p:txBody>
          <a:bodyPr anchor="ctr"/>
          <a:lstStyle/>
          <a:p>
            <a:pPr algn="ctr"/>
            <a:r>
              <a:rPr lang="en-US" sz="5400" cap="small" dirty="0" smtClean="0">
                <a:solidFill>
                  <a:srgbClr val="000000"/>
                </a:solidFill>
                <a:effectLst>
                  <a:innerShdw blurRad="101600" dist="76200" dir="5400000">
                    <a:schemeClr val="accent1">
                      <a:satMod val="190000"/>
                      <a:tint val="100000"/>
                      <a:alpha val="74000"/>
                    </a:schemeClr>
                  </a:innerShdw>
                </a:effectLst>
              </a:rPr>
              <a:t>Recent Case Highlights</a:t>
            </a:r>
          </a:p>
        </p:txBody>
      </p:sp>
    </p:spTree>
    <p:extLst>
      <p:ext uri="{BB962C8B-B14F-4D97-AF65-F5344CB8AC3E}">
        <p14:creationId xmlns:p14="http://schemas.microsoft.com/office/powerpoint/2010/main" val="3505619935"/>
      </p:ext>
    </p:extLst>
  </p:cSld>
  <p:clrMapOvr>
    <a:masterClrMapping/>
  </p:clrMapOvr>
  <p:transition>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3000" y="609600"/>
            <a:ext cx="6705600" cy="533400"/>
          </a:xfrm>
        </p:spPr>
        <p:txBody>
          <a:bodyPr/>
          <a:lstStyle/>
          <a:p>
            <a:r>
              <a:rPr lang="en-US" sz="3600" b="1" dirty="0" smtClean="0">
                <a:effectLst>
                  <a:innerShdw blurRad="101600" dist="76200" dir="5400000">
                    <a:schemeClr val="accent1">
                      <a:satMod val="190000"/>
                      <a:tint val="100000"/>
                      <a:alpha val="74000"/>
                    </a:schemeClr>
                  </a:innerShdw>
                </a:effectLst>
              </a:rPr>
              <a:t>Recent Case Highlights</a:t>
            </a:r>
            <a:endParaRPr lang="en-US" sz="3600" b="1" dirty="0">
              <a:effectLst>
                <a:innerShdw blurRad="101600" dist="76200" dir="5400000">
                  <a:schemeClr val="accent1">
                    <a:satMod val="190000"/>
                    <a:tint val="100000"/>
                    <a:alpha val="74000"/>
                  </a:schemeClr>
                </a:innerShdw>
              </a:effectLst>
            </a:endParaRPr>
          </a:p>
        </p:txBody>
      </p:sp>
      <p:sp>
        <p:nvSpPr>
          <p:cNvPr id="3" name="Content Placeholder 2"/>
          <p:cNvSpPr>
            <a:spLocks noGrp="1"/>
          </p:cNvSpPr>
          <p:nvPr>
            <p:ph idx="1"/>
          </p:nvPr>
        </p:nvSpPr>
        <p:spPr>
          <a:xfrm>
            <a:off x="990600" y="1752600"/>
            <a:ext cx="7239000" cy="4290349"/>
          </a:xfrm>
        </p:spPr>
        <p:txBody>
          <a:bodyPr>
            <a:normAutofit lnSpcReduction="10000"/>
          </a:bodyPr>
          <a:lstStyle/>
          <a:p>
            <a:r>
              <a:rPr lang="en-US" sz="2800" b="1" i="1" dirty="0" err="1"/>
              <a:t>Zetwick</a:t>
            </a:r>
            <a:r>
              <a:rPr lang="en-US" sz="2800" b="1" i="1" dirty="0"/>
              <a:t> v. </a:t>
            </a:r>
            <a:r>
              <a:rPr lang="en-US" sz="2800" b="1" i="1" dirty="0" smtClean="0"/>
              <a:t>County of </a:t>
            </a:r>
            <a:r>
              <a:rPr lang="en-US" sz="2800" b="1" i="1" dirty="0"/>
              <a:t>Yolo </a:t>
            </a:r>
            <a:r>
              <a:rPr lang="en-US" dirty="0"/>
              <a:t> </a:t>
            </a:r>
          </a:p>
          <a:p>
            <a:pPr marL="400050" lvl="1" indent="0">
              <a:buNone/>
            </a:pPr>
            <a:r>
              <a:rPr lang="en-US" dirty="0"/>
              <a:t>E</a:t>
            </a:r>
            <a:r>
              <a:rPr lang="en-US" dirty="0" smtClean="0"/>
              <a:t>mployee </a:t>
            </a:r>
            <a:r>
              <a:rPr lang="en-US" dirty="0"/>
              <a:t>filed suit under Title VII and the </a:t>
            </a:r>
            <a:r>
              <a:rPr lang="en-US" dirty="0" smtClean="0"/>
              <a:t>FEHA, </a:t>
            </a:r>
            <a:r>
              <a:rPr lang="en-US" dirty="0"/>
              <a:t>alleging </a:t>
            </a:r>
            <a:r>
              <a:rPr lang="en-US" dirty="0" smtClean="0"/>
              <a:t>her </a:t>
            </a:r>
            <a:r>
              <a:rPr lang="en-US" dirty="0"/>
              <a:t>supervisor greeted her with unwelcome hugs on more than one hundred occasions during a 12-year period</a:t>
            </a:r>
            <a:r>
              <a:rPr lang="en-US" dirty="0" smtClean="0"/>
              <a:t>.</a:t>
            </a:r>
            <a:endParaRPr lang="en-US" dirty="0"/>
          </a:p>
          <a:p>
            <a:pPr marL="400050" lvl="1" indent="0">
              <a:buNone/>
            </a:pPr>
            <a:r>
              <a:rPr lang="en-US" dirty="0"/>
              <a:t>The Ninth Circuit reversed an award of summary judgment in favor of Yolo County finding that hugging can create a hostile or abusive workplace when it is unwelcome and pervasive, and summary judgment on a hostile work environment claim is appropriate only if the defendant’s conduct was neither severe nor pervasive enough to alter the conditions of the plaintiff’s employment</a:t>
            </a:r>
            <a:r>
              <a:rPr lang="en-US" dirty="0" smtClean="0"/>
              <a:t>.</a:t>
            </a:r>
            <a:r>
              <a:rPr lang="en-US" dirty="0"/>
              <a:t> </a:t>
            </a:r>
          </a:p>
          <a:p>
            <a:pPr marL="0" indent="0">
              <a:buNone/>
            </a:pPr>
            <a:r>
              <a:rPr lang="en-US" dirty="0"/>
              <a:t>(2017) 850 F.3d 436.</a:t>
            </a:r>
          </a:p>
        </p:txBody>
      </p:sp>
    </p:spTree>
    <p:extLst>
      <p:ext uri="{BB962C8B-B14F-4D97-AF65-F5344CB8AC3E}">
        <p14:creationId xmlns:p14="http://schemas.microsoft.com/office/powerpoint/2010/main" val="1614054269"/>
      </p:ext>
    </p:extLst>
  </p:cSld>
  <p:clrMapOvr>
    <a:masterClrMapping/>
  </p:clrMapOvr>
  <p:transition>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3000" y="609600"/>
            <a:ext cx="6705600" cy="533400"/>
          </a:xfrm>
        </p:spPr>
        <p:txBody>
          <a:bodyPr/>
          <a:lstStyle/>
          <a:p>
            <a:r>
              <a:rPr lang="en-US" sz="3600" b="1" dirty="0" smtClean="0">
                <a:effectLst>
                  <a:innerShdw blurRad="101600" dist="76200" dir="5400000">
                    <a:schemeClr val="accent1">
                      <a:satMod val="190000"/>
                      <a:tint val="100000"/>
                      <a:alpha val="74000"/>
                    </a:schemeClr>
                  </a:innerShdw>
                </a:effectLst>
              </a:rPr>
              <a:t>Recent Case Highlights</a:t>
            </a:r>
            <a:endParaRPr lang="en-US" sz="3600" b="1" dirty="0">
              <a:effectLst>
                <a:innerShdw blurRad="101600" dist="76200" dir="5400000">
                  <a:schemeClr val="accent1">
                    <a:satMod val="190000"/>
                    <a:tint val="100000"/>
                    <a:alpha val="74000"/>
                  </a:schemeClr>
                </a:innerShdw>
              </a:effectLst>
            </a:endParaRPr>
          </a:p>
        </p:txBody>
      </p:sp>
      <p:sp>
        <p:nvSpPr>
          <p:cNvPr id="3" name="Content Placeholder 2"/>
          <p:cNvSpPr>
            <a:spLocks noGrp="1"/>
          </p:cNvSpPr>
          <p:nvPr>
            <p:ph idx="1"/>
          </p:nvPr>
        </p:nvSpPr>
        <p:spPr>
          <a:xfrm>
            <a:off x="990600" y="1752600"/>
            <a:ext cx="7239000" cy="4290349"/>
          </a:xfrm>
        </p:spPr>
        <p:txBody>
          <a:bodyPr>
            <a:normAutofit lnSpcReduction="10000"/>
          </a:bodyPr>
          <a:lstStyle/>
          <a:p>
            <a:r>
              <a:rPr lang="en-US" b="1" i="1" dirty="0"/>
              <a:t>Soria v. Univision Radio Los Angeles, Inc. </a:t>
            </a:r>
            <a:endParaRPr lang="en-US" dirty="0"/>
          </a:p>
          <a:p>
            <a:pPr marL="400050" lvl="1" indent="0">
              <a:buNone/>
            </a:pPr>
            <a:r>
              <a:rPr lang="en-US" sz="2100" dirty="0"/>
              <a:t>The Court of Appeal reversed summary judgment </a:t>
            </a:r>
            <a:r>
              <a:rPr lang="en-US" sz="2100" dirty="0" smtClean="0"/>
              <a:t>for the employer because </a:t>
            </a:r>
            <a:r>
              <a:rPr lang="en-US" sz="2100" dirty="0"/>
              <a:t>triable issues existed as to whether an employee who had a benign tumor which did not cause any symptoms but required multiple pre-approved absences for doctor visits, had a “disability”.  Disputed facts existed as to whether decision makers knew about her disability, that she gave sufficient notice of her need for leave, and that she was not really fired because of ongoing tardiness, but due to discrimination, retaliation, and refusal to engage in the required interactive process and to accommodate her. </a:t>
            </a:r>
            <a:r>
              <a:rPr lang="en-US" sz="1600" dirty="0"/>
              <a:t> </a:t>
            </a:r>
          </a:p>
          <a:p>
            <a:pPr marL="0" indent="0">
              <a:buNone/>
            </a:pPr>
            <a:r>
              <a:rPr lang="en-US" sz="2000" dirty="0"/>
              <a:t>(2016) 5 Cal. App. 5th 570.</a:t>
            </a:r>
            <a:endParaRPr lang="en-US" sz="2000" b="1" dirty="0"/>
          </a:p>
        </p:txBody>
      </p:sp>
    </p:spTree>
    <p:extLst>
      <p:ext uri="{BB962C8B-B14F-4D97-AF65-F5344CB8AC3E}">
        <p14:creationId xmlns:p14="http://schemas.microsoft.com/office/powerpoint/2010/main" val="616570378"/>
      </p:ext>
    </p:extLst>
  </p:cSld>
  <p:clrMapOvr>
    <a:masterClrMapping/>
  </p:clrMapOvr>
  <p:transition>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3000" y="609600"/>
            <a:ext cx="6705600" cy="533400"/>
          </a:xfrm>
        </p:spPr>
        <p:txBody>
          <a:bodyPr/>
          <a:lstStyle/>
          <a:p>
            <a:r>
              <a:rPr lang="en-US" sz="3600" b="1" dirty="0" smtClean="0">
                <a:effectLst>
                  <a:innerShdw blurRad="101600" dist="76200" dir="5400000">
                    <a:schemeClr val="accent1">
                      <a:satMod val="190000"/>
                      <a:tint val="100000"/>
                      <a:alpha val="74000"/>
                    </a:schemeClr>
                  </a:innerShdw>
                </a:effectLst>
              </a:rPr>
              <a:t>Recent Case Highlights</a:t>
            </a:r>
            <a:endParaRPr lang="en-US" sz="3600" b="1" dirty="0">
              <a:effectLst>
                <a:innerShdw blurRad="101600" dist="76200" dir="5400000">
                  <a:schemeClr val="accent1">
                    <a:satMod val="190000"/>
                    <a:tint val="100000"/>
                    <a:alpha val="74000"/>
                  </a:schemeClr>
                </a:innerShdw>
              </a:effectLst>
            </a:endParaRPr>
          </a:p>
        </p:txBody>
      </p:sp>
      <p:sp>
        <p:nvSpPr>
          <p:cNvPr id="3" name="Content Placeholder 2"/>
          <p:cNvSpPr>
            <a:spLocks noGrp="1"/>
          </p:cNvSpPr>
          <p:nvPr>
            <p:ph idx="1"/>
          </p:nvPr>
        </p:nvSpPr>
        <p:spPr>
          <a:xfrm>
            <a:off x="533400" y="1752600"/>
            <a:ext cx="8077200" cy="4419600"/>
          </a:xfrm>
        </p:spPr>
        <p:txBody>
          <a:bodyPr>
            <a:normAutofit fontScale="92500" lnSpcReduction="20000"/>
          </a:bodyPr>
          <a:lstStyle/>
          <a:p>
            <a:r>
              <a:rPr lang="en-US" sz="2800" b="1" i="1" dirty="0"/>
              <a:t>Atkins v. City of Los Angeles </a:t>
            </a:r>
            <a:endParaRPr lang="en-US" sz="2800" dirty="0"/>
          </a:p>
          <a:p>
            <a:pPr marL="400050" lvl="1" indent="0">
              <a:spcAft>
                <a:spcPts val="1200"/>
              </a:spcAft>
              <a:buNone/>
            </a:pPr>
            <a:r>
              <a:rPr lang="en-US" dirty="0"/>
              <a:t>The Los Angeles Police Department terminated five recruit officers who suffered temporary injuries while training at the Police Academy.  The recruit officers filed suit and obtained a jury verdict. </a:t>
            </a:r>
          </a:p>
          <a:p>
            <a:pPr marL="400050" lvl="1" indent="0">
              <a:buNone/>
            </a:pPr>
            <a:r>
              <a:rPr lang="en-US" dirty="0" smtClean="0"/>
              <a:t>The </a:t>
            </a:r>
            <a:r>
              <a:rPr lang="en-US" dirty="0"/>
              <a:t>court of appeal reversed as to the disability discrimination claim because the recruits were not “qualified individuals” under FEHA - - they could not perform the essential functions of a police recruit with or without a reasonable accommodation.  However, the verdict as to the failure to accommodate claim stood.  The Court reasoned employers are required to offer a reasonable reassignment so long as the employee performed the essential functions of the “current position” before requesting reassignment, not the position the employee would hold upon completing probation/training, i.e. a police officer.</a:t>
            </a:r>
            <a:r>
              <a:rPr lang="en-US" dirty="0" smtClean="0"/>
              <a:t>  </a:t>
            </a:r>
            <a:endParaRPr lang="en-US" dirty="0" smtClean="0"/>
          </a:p>
          <a:p>
            <a:pPr marL="0" indent="0">
              <a:buNone/>
            </a:pPr>
            <a:r>
              <a:rPr lang="en-US" sz="2400" dirty="0" smtClean="0"/>
              <a:t>(</a:t>
            </a:r>
            <a:r>
              <a:rPr lang="en-US" sz="2400" dirty="0"/>
              <a:t>2017) 8 Cal. App. 5th 696.</a:t>
            </a:r>
            <a:endParaRPr lang="en-US" sz="2400" b="1" dirty="0"/>
          </a:p>
        </p:txBody>
      </p:sp>
    </p:spTree>
    <p:extLst>
      <p:ext uri="{BB962C8B-B14F-4D97-AF65-F5344CB8AC3E}">
        <p14:creationId xmlns:p14="http://schemas.microsoft.com/office/powerpoint/2010/main" val="1076748450"/>
      </p:ext>
    </p:extLst>
  </p:cSld>
  <p:clrMapOvr>
    <a:masterClrMapping/>
  </p:clrMapOvr>
  <p:transition>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3000" y="609600"/>
            <a:ext cx="6705600" cy="533400"/>
          </a:xfrm>
        </p:spPr>
        <p:txBody>
          <a:bodyPr/>
          <a:lstStyle/>
          <a:p>
            <a:r>
              <a:rPr lang="en-US" sz="3600" b="1" dirty="0" smtClean="0">
                <a:effectLst>
                  <a:innerShdw blurRad="101600" dist="76200" dir="5400000">
                    <a:schemeClr val="accent1">
                      <a:satMod val="190000"/>
                      <a:tint val="100000"/>
                      <a:alpha val="74000"/>
                    </a:schemeClr>
                  </a:innerShdw>
                </a:effectLst>
              </a:rPr>
              <a:t>Recent Case Highlights</a:t>
            </a:r>
            <a:endParaRPr lang="en-US" sz="3600" b="1" dirty="0">
              <a:effectLst>
                <a:innerShdw blurRad="101600" dist="76200" dir="5400000">
                  <a:schemeClr val="accent1">
                    <a:satMod val="190000"/>
                    <a:tint val="100000"/>
                    <a:alpha val="74000"/>
                  </a:schemeClr>
                </a:innerShdw>
              </a:effectLst>
            </a:endParaRPr>
          </a:p>
        </p:txBody>
      </p:sp>
      <p:sp>
        <p:nvSpPr>
          <p:cNvPr id="3" name="Content Placeholder 2"/>
          <p:cNvSpPr>
            <a:spLocks noGrp="1"/>
          </p:cNvSpPr>
          <p:nvPr>
            <p:ph idx="1"/>
          </p:nvPr>
        </p:nvSpPr>
        <p:spPr>
          <a:xfrm>
            <a:off x="647700" y="1828800"/>
            <a:ext cx="7696200" cy="4290349"/>
          </a:xfrm>
        </p:spPr>
        <p:txBody>
          <a:bodyPr>
            <a:normAutofit fontScale="77500" lnSpcReduction="20000"/>
          </a:bodyPr>
          <a:lstStyle/>
          <a:p>
            <a:r>
              <a:rPr lang="en-US" sz="2500" b="1" i="1" dirty="0" err="1"/>
              <a:t>Bareno</a:t>
            </a:r>
            <a:r>
              <a:rPr lang="en-US" sz="2500" b="1" i="1" dirty="0"/>
              <a:t> v. San Diego Community College Dist</a:t>
            </a:r>
            <a:r>
              <a:rPr lang="en-US" b="1" i="1" dirty="0"/>
              <a:t>. </a:t>
            </a:r>
            <a:endParaRPr lang="en-US" dirty="0"/>
          </a:p>
          <a:p>
            <a:pPr marL="400050" lvl="1" indent="0">
              <a:buNone/>
            </a:pPr>
            <a:r>
              <a:rPr lang="en-US" sz="2500" dirty="0"/>
              <a:t>Plaintiff timely informed her employer of her need to take a one-week leave of absence.  She later, allegedly, informed the district of her need to take a second, and subsequently, a third, fourth, and fifth week.  Plaintiff’s supervisor purportedly failed to receive plaintiff’s notice regarding the second week of leave.  Instead of contacting plaintiff to inquire, even after receiving notice of the third week, the district for which the plaintiff worked took the position that plaintiff’s “unauthorized absences” constituted a voluntary resignation.  Plaintiff instituted an action claiming retaliation in violation of the </a:t>
            </a:r>
            <a:r>
              <a:rPr lang="en-US" sz="2500" dirty="0" err="1"/>
              <a:t>CRFA</a:t>
            </a:r>
            <a:r>
              <a:rPr lang="en-US" sz="2500" dirty="0" smtClean="0"/>
              <a:t>.</a:t>
            </a:r>
            <a:endParaRPr lang="en-US" sz="2500" dirty="0"/>
          </a:p>
          <a:p>
            <a:pPr marL="400050" lvl="1" indent="0">
              <a:buNone/>
            </a:pPr>
            <a:r>
              <a:rPr lang="en-US" sz="2500" dirty="0"/>
              <a:t>The court of appeal reversed an award of summary judgment in favor of the defendant, finding that there were material issues of fact as to whether the plaintiff sufficiently and timely requested leave for a CFRA-protected reason.  </a:t>
            </a:r>
          </a:p>
          <a:p>
            <a:pPr marL="0" indent="0">
              <a:buNone/>
            </a:pPr>
            <a:r>
              <a:rPr lang="en-US" dirty="0"/>
              <a:t>(2017) 7 Cal. App. 5th 546.</a:t>
            </a:r>
          </a:p>
        </p:txBody>
      </p:sp>
    </p:spTree>
    <p:extLst>
      <p:ext uri="{BB962C8B-B14F-4D97-AF65-F5344CB8AC3E}">
        <p14:creationId xmlns:p14="http://schemas.microsoft.com/office/powerpoint/2010/main" val="3383803189"/>
      </p:ext>
    </p:extLst>
  </p:cSld>
  <p:clrMapOvr>
    <a:masterClrMapping/>
  </p:clrMapOvr>
  <p:transition>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3000" y="609600"/>
            <a:ext cx="6705600" cy="533400"/>
          </a:xfrm>
        </p:spPr>
        <p:txBody>
          <a:bodyPr/>
          <a:lstStyle/>
          <a:p>
            <a:r>
              <a:rPr lang="en-US" sz="3600" b="1" dirty="0" smtClean="0">
                <a:effectLst>
                  <a:innerShdw blurRad="101600" dist="76200" dir="5400000">
                    <a:schemeClr val="accent1">
                      <a:satMod val="190000"/>
                      <a:tint val="100000"/>
                      <a:alpha val="74000"/>
                    </a:schemeClr>
                  </a:innerShdw>
                </a:effectLst>
              </a:rPr>
              <a:t>Recent Case Highlights</a:t>
            </a:r>
            <a:endParaRPr lang="en-US" sz="3600" b="1" dirty="0">
              <a:effectLst>
                <a:innerShdw blurRad="101600" dist="76200" dir="5400000">
                  <a:schemeClr val="accent1">
                    <a:satMod val="190000"/>
                    <a:tint val="100000"/>
                    <a:alpha val="74000"/>
                  </a:schemeClr>
                </a:innerShdw>
              </a:effectLst>
            </a:endParaRPr>
          </a:p>
        </p:txBody>
      </p:sp>
      <p:sp>
        <p:nvSpPr>
          <p:cNvPr id="3" name="Content Placeholder 2"/>
          <p:cNvSpPr>
            <a:spLocks noGrp="1"/>
          </p:cNvSpPr>
          <p:nvPr>
            <p:ph idx="1"/>
          </p:nvPr>
        </p:nvSpPr>
        <p:spPr>
          <a:xfrm>
            <a:off x="457200" y="1752600"/>
            <a:ext cx="8153400" cy="4290349"/>
          </a:xfrm>
        </p:spPr>
        <p:txBody>
          <a:bodyPr>
            <a:normAutofit fontScale="92500" lnSpcReduction="20000"/>
          </a:bodyPr>
          <a:lstStyle/>
          <a:p>
            <a:r>
              <a:rPr lang="en-US" b="1" i="1" dirty="0"/>
              <a:t>Featherstone v. Southern California Permanente Medical Group </a:t>
            </a:r>
            <a:r>
              <a:rPr lang="en-US" dirty="0"/>
              <a:t> </a:t>
            </a:r>
          </a:p>
          <a:p>
            <a:pPr marL="400050" lvl="1" indent="0">
              <a:buNone/>
            </a:pPr>
            <a:r>
              <a:rPr lang="en-US" sz="2200" dirty="0"/>
              <a:t>P</a:t>
            </a:r>
            <a:r>
              <a:rPr lang="en-US" sz="2200" dirty="0" smtClean="0"/>
              <a:t>laintiff </a:t>
            </a:r>
            <a:r>
              <a:rPr lang="en-US" sz="2200" dirty="0"/>
              <a:t>appealed </a:t>
            </a:r>
            <a:r>
              <a:rPr lang="en-US" sz="2200" dirty="0" smtClean="0"/>
              <a:t>summary </a:t>
            </a:r>
            <a:r>
              <a:rPr lang="en-US" sz="2200" dirty="0"/>
              <a:t>judgment </a:t>
            </a:r>
            <a:r>
              <a:rPr lang="en-US" sz="2200" dirty="0" smtClean="0"/>
              <a:t>on </a:t>
            </a:r>
            <a:r>
              <a:rPr lang="en-US" sz="2200" dirty="0"/>
              <a:t>claims </a:t>
            </a:r>
            <a:r>
              <a:rPr lang="en-US" sz="2200" dirty="0" smtClean="0"/>
              <a:t>her </a:t>
            </a:r>
            <a:r>
              <a:rPr lang="en-US" sz="2200" dirty="0"/>
              <a:t>former employer refused to rescind her resignation in violation of the FEHA.  </a:t>
            </a:r>
            <a:r>
              <a:rPr lang="en-US" sz="2200" dirty="0" smtClean="0"/>
              <a:t>Plaintiff </a:t>
            </a:r>
            <a:r>
              <a:rPr lang="en-US" sz="2200" dirty="0"/>
              <a:t>claimed that she tendered her resignation because of a temporary disability caused by an adverse drug reaction</a:t>
            </a:r>
            <a:r>
              <a:rPr lang="en-US" sz="2200" dirty="0" smtClean="0"/>
              <a:t>.</a:t>
            </a:r>
            <a:endParaRPr lang="en-US" sz="2200" dirty="0"/>
          </a:p>
          <a:p>
            <a:pPr marL="400050" lvl="1" indent="0">
              <a:buNone/>
            </a:pPr>
            <a:r>
              <a:rPr lang="en-US" sz="2200" dirty="0"/>
              <a:t>The Appellate Court affirmed the award or summary judgment on two grounds:  </a:t>
            </a:r>
            <a:r>
              <a:rPr lang="en-US" sz="2200" dirty="0" smtClean="0"/>
              <a:t>(1) the </a:t>
            </a:r>
            <a:r>
              <a:rPr lang="en-US" sz="2200" dirty="0"/>
              <a:t>former employer’s refusal to permit the plaintiff to rescind her resignation was not an adverse employment action under the FEHA; and </a:t>
            </a:r>
            <a:r>
              <a:rPr lang="en-US" sz="2200" dirty="0" smtClean="0"/>
              <a:t>(2) the </a:t>
            </a:r>
            <a:r>
              <a:rPr lang="en-US" sz="2200" dirty="0"/>
              <a:t>plaintiff failed to raise a triable issue of fact as to whether the person who accepted the plaintiff’s resignation on behalf of the former employer knew of the temporary disability at the time they took action</a:t>
            </a:r>
            <a:r>
              <a:rPr lang="en-US" sz="2200" dirty="0" smtClean="0"/>
              <a:t>.</a:t>
            </a:r>
            <a:endParaRPr lang="en-US" sz="2200" dirty="0"/>
          </a:p>
          <a:p>
            <a:pPr marL="0" indent="0">
              <a:buNone/>
            </a:pPr>
            <a:r>
              <a:rPr lang="en-US" dirty="0"/>
              <a:t>(2017) 10 Cal. App. 5th 1150.</a:t>
            </a:r>
          </a:p>
        </p:txBody>
      </p:sp>
    </p:spTree>
    <p:extLst>
      <p:ext uri="{BB962C8B-B14F-4D97-AF65-F5344CB8AC3E}">
        <p14:creationId xmlns:p14="http://schemas.microsoft.com/office/powerpoint/2010/main" val="1997560555"/>
      </p:ext>
    </p:extLst>
  </p:cSld>
  <p:clrMapOvr>
    <a:masterClrMapping/>
  </p:clrMapOvr>
  <p:transition>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3000" y="609600"/>
            <a:ext cx="6705600" cy="533400"/>
          </a:xfrm>
        </p:spPr>
        <p:txBody>
          <a:bodyPr/>
          <a:lstStyle/>
          <a:p>
            <a:r>
              <a:rPr lang="en-US" sz="3600" b="1" dirty="0" smtClean="0">
                <a:effectLst>
                  <a:innerShdw blurRad="101600" dist="76200" dir="5400000">
                    <a:schemeClr val="accent1">
                      <a:satMod val="190000"/>
                      <a:tint val="100000"/>
                      <a:alpha val="74000"/>
                    </a:schemeClr>
                  </a:innerShdw>
                </a:effectLst>
              </a:rPr>
              <a:t>Recent Case Highlights</a:t>
            </a:r>
            <a:endParaRPr lang="en-US" sz="3600" b="1" dirty="0">
              <a:effectLst>
                <a:innerShdw blurRad="101600" dist="76200" dir="5400000">
                  <a:schemeClr val="accent1">
                    <a:satMod val="190000"/>
                    <a:tint val="100000"/>
                    <a:alpha val="74000"/>
                  </a:schemeClr>
                </a:innerShdw>
              </a:effectLst>
            </a:endParaRPr>
          </a:p>
        </p:txBody>
      </p:sp>
      <p:sp>
        <p:nvSpPr>
          <p:cNvPr id="3" name="Content Placeholder 2"/>
          <p:cNvSpPr>
            <a:spLocks noGrp="1"/>
          </p:cNvSpPr>
          <p:nvPr>
            <p:ph idx="1"/>
          </p:nvPr>
        </p:nvSpPr>
        <p:spPr>
          <a:xfrm>
            <a:off x="990600" y="1752600"/>
            <a:ext cx="7391400" cy="4290349"/>
          </a:xfrm>
        </p:spPr>
        <p:txBody>
          <a:bodyPr>
            <a:normAutofit/>
          </a:bodyPr>
          <a:lstStyle/>
          <a:p>
            <a:r>
              <a:rPr lang="en-US" sz="2800" b="1" i="1" dirty="0" err="1"/>
              <a:t>Alamillo</a:t>
            </a:r>
            <a:r>
              <a:rPr lang="en-US" sz="2800" b="1" i="1" dirty="0"/>
              <a:t> v. BNSF Ry</a:t>
            </a:r>
            <a:r>
              <a:rPr lang="en-US" sz="2800" b="1" i="1" dirty="0" smtClean="0"/>
              <a:t>.</a:t>
            </a:r>
            <a:endParaRPr lang="en-US" sz="2800" dirty="0"/>
          </a:p>
          <a:p>
            <a:pPr marL="400050" lvl="1" indent="0">
              <a:buNone/>
            </a:pPr>
            <a:r>
              <a:rPr lang="en-US" sz="2400" dirty="0"/>
              <a:t>An employee with a diagnosed sleep disorder failed to establish a prima facie case of disability discrimination under FEHA where he could not show the disability was a motivating factor in his disciplinary matters where the employer instituted disciplinary proceedings prior to learning of his disability</a:t>
            </a:r>
            <a:r>
              <a:rPr lang="en-US" sz="2400" dirty="0" smtClean="0"/>
              <a:t>.</a:t>
            </a:r>
            <a:endParaRPr lang="en-US" sz="2400" dirty="0"/>
          </a:p>
          <a:p>
            <a:pPr marL="0" indent="0">
              <a:buNone/>
            </a:pPr>
            <a:r>
              <a:rPr lang="en-US" dirty="0"/>
              <a:t>(2017) 2017 U.S. App. Lexis 16267.</a:t>
            </a:r>
          </a:p>
        </p:txBody>
      </p:sp>
    </p:spTree>
    <p:extLst>
      <p:ext uri="{BB962C8B-B14F-4D97-AF65-F5344CB8AC3E}">
        <p14:creationId xmlns:p14="http://schemas.microsoft.com/office/powerpoint/2010/main" val="261604246"/>
      </p:ext>
    </p:extLst>
  </p:cSld>
  <p:clrMapOvr>
    <a:masterClrMapping/>
  </p:clrMapOvr>
  <p:transition>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3000" y="609600"/>
            <a:ext cx="6705600" cy="533400"/>
          </a:xfrm>
        </p:spPr>
        <p:txBody>
          <a:bodyPr/>
          <a:lstStyle/>
          <a:p>
            <a:r>
              <a:rPr lang="en-US" sz="3600" b="1" dirty="0" smtClean="0">
                <a:effectLst>
                  <a:innerShdw blurRad="101600" dist="76200" dir="5400000">
                    <a:schemeClr val="accent1">
                      <a:satMod val="190000"/>
                      <a:tint val="100000"/>
                      <a:alpha val="74000"/>
                    </a:schemeClr>
                  </a:innerShdw>
                </a:effectLst>
              </a:rPr>
              <a:t>Recent Case Highlights</a:t>
            </a:r>
            <a:endParaRPr lang="en-US" sz="3600" b="1" dirty="0">
              <a:effectLst>
                <a:innerShdw blurRad="101600" dist="76200" dir="5400000">
                  <a:schemeClr val="accent1">
                    <a:satMod val="190000"/>
                    <a:tint val="100000"/>
                    <a:alpha val="74000"/>
                  </a:schemeClr>
                </a:innerShdw>
              </a:effectLst>
            </a:endParaRPr>
          </a:p>
        </p:txBody>
      </p:sp>
      <p:sp>
        <p:nvSpPr>
          <p:cNvPr id="3" name="Content Placeholder 2"/>
          <p:cNvSpPr>
            <a:spLocks noGrp="1"/>
          </p:cNvSpPr>
          <p:nvPr>
            <p:ph idx="1"/>
          </p:nvPr>
        </p:nvSpPr>
        <p:spPr>
          <a:xfrm>
            <a:off x="990600" y="1752600"/>
            <a:ext cx="7086600" cy="4290349"/>
          </a:xfrm>
        </p:spPr>
        <p:txBody>
          <a:bodyPr>
            <a:normAutofit lnSpcReduction="10000"/>
          </a:bodyPr>
          <a:lstStyle/>
          <a:p>
            <a:r>
              <a:rPr lang="en-US" sz="2800" b="1" i="1" dirty="0"/>
              <a:t>Light v. Department of Parks &amp; Recreation </a:t>
            </a:r>
            <a:endParaRPr lang="en-US" sz="2800" i="1" dirty="0"/>
          </a:p>
          <a:p>
            <a:pPr marL="400050" lvl="1" indent="0">
              <a:buNone/>
            </a:pPr>
            <a:r>
              <a:rPr lang="en-US" sz="2300" dirty="0"/>
              <a:t>The Court of Appeal found that the reduction of an employee’s hours to zero can be deemed an adverse employment action under FEHA retaliation.  Moreover, intentional infliction of emotional distress is not barred by workers’ compensation exclusivity because unlawful discrimination and retaliation in violation of FEHA falls outside the compensation bargain.  </a:t>
            </a:r>
          </a:p>
          <a:p>
            <a:pPr marL="0" indent="0">
              <a:buNone/>
            </a:pPr>
            <a:r>
              <a:rPr lang="en-US" dirty="0"/>
              <a:t>(2017) </a:t>
            </a:r>
            <a:r>
              <a:rPr lang="en-US" dirty="0" err="1"/>
              <a:t>Cal.App</a:t>
            </a:r>
            <a:r>
              <a:rPr lang="en-US" dirty="0"/>
              <a:t>. 5</a:t>
            </a:r>
            <a:r>
              <a:rPr lang="en-US" baseline="30000" dirty="0"/>
              <a:t>th</a:t>
            </a:r>
            <a:r>
              <a:rPr lang="en-US" dirty="0"/>
              <a:t> </a:t>
            </a:r>
            <a:r>
              <a:rPr lang="en-US" dirty="0" smtClean="0"/>
              <a:t>75.</a:t>
            </a:r>
            <a:endParaRPr lang="en-US" b="1" dirty="0"/>
          </a:p>
        </p:txBody>
      </p:sp>
    </p:spTree>
    <p:extLst>
      <p:ext uri="{BB962C8B-B14F-4D97-AF65-F5344CB8AC3E}">
        <p14:creationId xmlns:p14="http://schemas.microsoft.com/office/powerpoint/2010/main" val="3691224509"/>
      </p:ext>
    </p:extLst>
  </p:cSld>
  <p:clrMapOvr>
    <a:masterClrMapping/>
  </p:clrMapOvr>
  <p:transition>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3000" y="609600"/>
            <a:ext cx="6705600" cy="533400"/>
          </a:xfrm>
        </p:spPr>
        <p:txBody>
          <a:bodyPr/>
          <a:lstStyle/>
          <a:p>
            <a:r>
              <a:rPr lang="en-US" sz="3600" b="1" dirty="0" smtClean="0">
                <a:effectLst>
                  <a:innerShdw blurRad="101600" dist="76200" dir="5400000">
                    <a:schemeClr val="accent1">
                      <a:satMod val="190000"/>
                      <a:tint val="100000"/>
                      <a:alpha val="74000"/>
                    </a:schemeClr>
                  </a:innerShdw>
                </a:effectLst>
              </a:rPr>
              <a:t>Recent Case Highlights</a:t>
            </a:r>
            <a:endParaRPr lang="en-US" sz="3600" b="1" dirty="0">
              <a:effectLst>
                <a:innerShdw blurRad="101600" dist="76200" dir="5400000">
                  <a:schemeClr val="accent1">
                    <a:satMod val="190000"/>
                    <a:tint val="100000"/>
                    <a:alpha val="74000"/>
                  </a:schemeClr>
                </a:innerShdw>
              </a:effectLst>
            </a:endParaRPr>
          </a:p>
        </p:txBody>
      </p:sp>
      <p:sp>
        <p:nvSpPr>
          <p:cNvPr id="3" name="Content Placeholder 2"/>
          <p:cNvSpPr>
            <a:spLocks noGrp="1"/>
          </p:cNvSpPr>
          <p:nvPr>
            <p:ph idx="1"/>
          </p:nvPr>
        </p:nvSpPr>
        <p:spPr>
          <a:xfrm>
            <a:off x="990600" y="1752600"/>
            <a:ext cx="7239000" cy="4290349"/>
          </a:xfrm>
        </p:spPr>
        <p:txBody>
          <a:bodyPr>
            <a:normAutofit lnSpcReduction="10000"/>
          </a:bodyPr>
          <a:lstStyle/>
          <a:p>
            <a:r>
              <a:rPr lang="en-US" sz="2800" b="1" i="1" dirty="0"/>
              <a:t>Merrick v. Hilton Worldwide, Inc</a:t>
            </a:r>
            <a:r>
              <a:rPr lang="en-US" b="1" i="1" dirty="0"/>
              <a:t>. </a:t>
            </a:r>
            <a:endParaRPr lang="en-US" dirty="0"/>
          </a:p>
          <a:p>
            <a:pPr marL="400050" lvl="1" indent="0">
              <a:buNone/>
            </a:pPr>
            <a:r>
              <a:rPr lang="en-US" sz="2400" dirty="0" smtClean="0"/>
              <a:t>The </a:t>
            </a:r>
            <a:r>
              <a:rPr lang="en-US" sz="2400" dirty="0"/>
              <a:t>Ninth Circuit affirmed the district court’s award of summary judgment to Hilton Worldwide, Inc. and </a:t>
            </a:r>
            <a:r>
              <a:rPr lang="en-US" sz="2400" dirty="0" err="1"/>
              <a:t>CHH</a:t>
            </a:r>
            <a:r>
              <a:rPr lang="en-US" sz="2400" dirty="0"/>
              <a:t> Torrey Pines Tenant Corp relative to an age discrimination claim by a former Hilton employee because the former employee could not demonstrate that Hilton’s legitimate business reasons for terminating the former employee were pretexts and that age was, in fact, a substantial motivating factor for the termination</a:t>
            </a:r>
            <a:r>
              <a:rPr lang="en-US" sz="2400" dirty="0" smtClean="0"/>
              <a:t>.</a:t>
            </a:r>
            <a:r>
              <a:rPr lang="en-US" sz="2400" dirty="0"/>
              <a:t> </a:t>
            </a:r>
          </a:p>
          <a:p>
            <a:pPr marL="0" indent="0">
              <a:buNone/>
            </a:pPr>
            <a:r>
              <a:rPr lang="en-US" dirty="0"/>
              <a:t>(2017) 867 F.3d 1139.</a:t>
            </a:r>
          </a:p>
        </p:txBody>
      </p:sp>
    </p:spTree>
    <p:extLst>
      <p:ext uri="{BB962C8B-B14F-4D97-AF65-F5344CB8AC3E}">
        <p14:creationId xmlns:p14="http://schemas.microsoft.com/office/powerpoint/2010/main" val="965167275"/>
      </p:ext>
    </p:extLst>
  </p:cSld>
  <p:clrMapOvr>
    <a:masterClrMapping/>
  </p:clrMapOvr>
  <p:transition>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3000" y="609600"/>
            <a:ext cx="6705600" cy="533400"/>
          </a:xfrm>
        </p:spPr>
        <p:txBody>
          <a:bodyPr/>
          <a:lstStyle/>
          <a:p>
            <a:r>
              <a:rPr lang="en-US" sz="3600" b="1" dirty="0" smtClean="0">
                <a:effectLst>
                  <a:innerShdw blurRad="101600" dist="76200" dir="5400000">
                    <a:schemeClr val="accent1">
                      <a:satMod val="190000"/>
                      <a:tint val="100000"/>
                      <a:alpha val="74000"/>
                    </a:schemeClr>
                  </a:innerShdw>
                </a:effectLst>
              </a:rPr>
              <a:t>Recent Case Highlights</a:t>
            </a:r>
            <a:endParaRPr lang="en-US" sz="3600" b="1" dirty="0">
              <a:effectLst>
                <a:innerShdw blurRad="101600" dist="76200" dir="5400000">
                  <a:schemeClr val="accent1">
                    <a:satMod val="190000"/>
                    <a:tint val="100000"/>
                    <a:alpha val="74000"/>
                  </a:schemeClr>
                </a:innerShdw>
              </a:effectLst>
            </a:endParaRPr>
          </a:p>
        </p:txBody>
      </p:sp>
      <p:sp>
        <p:nvSpPr>
          <p:cNvPr id="3" name="Content Placeholder 2"/>
          <p:cNvSpPr>
            <a:spLocks noGrp="1"/>
          </p:cNvSpPr>
          <p:nvPr>
            <p:ph idx="1"/>
          </p:nvPr>
        </p:nvSpPr>
        <p:spPr>
          <a:xfrm>
            <a:off x="990600" y="1752600"/>
            <a:ext cx="7239000" cy="4290349"/>
          </a:xfrm>
        </p:spPr>
        <p:txBody>
          <a:bodyPr>
            <a:normAutofit lnSpcReduction="10000"/>
          </a:bodyPr>
          <a:lstStyle/>
          <a:p>
            <a:r>
              <a:rPr lang="en-US" sz="2800" b="1" i="1" dirty="0" err="1" smtClean="0"/>
              <a:t>Sviridov</a:t>
            </a:r>
            <a:r>
              <a:rPr lang="en-US" sz="2800" b="1" i="1" dirty="0" smtClean="0"/>
              <a:t> </a:t>
            </a:r>
            <a:r>
              <a:rPr lang="en-US" sz="2800" b="1" i="1" dirty="0"/>
              <a:t>v. City of San Diego </a:t>
            </a:r>
            <a:r>
              <a:rPr lang="en-US" sz="2800" dirty="0"/>
              <a:t> </a:t>
            </a:r>
          </a:p>
          <a:p>
            <a:pPr marL="400050" lvl="1" indent="0">
              <a:buNone/>
            </a:pPr>
            <a:r>
              <a:rPr lang="en-US" sz="2600" dirty="0"/>
              <a:t>The court of appeal determined that costs were properly awarded to a government defendant in an employment action based upon the plaintiff’s repeated rejection of the government defendant’s statutory settlement offers under Code Civ. Proc. § 998 to waive costs in exchange for a dismissal of the action</a:t>
            </a:r>
            <a:r>
              <a:rPr lang="en-US" sz="2600" dirty="0" smtClean="0"/>
              <a:t>.</a:t>
            </a:r>
            <a:r>
              <a:rPr lang="en-US" sz="2600" dirty="0"/>
              <a:t> </a:t>
            </a:r>
          </a:p>
          <a:p>
            <a:pPr marL="0" indent="0">
              <a:buNone/>
            </a:pPr>
            <a:r>
              <a:rPr lang="en-US" dirty="0"/>
              <a:t>(2017) 14 Cal. App. 5</a:t>
            </a:r>
            <a:r>
              <a:rPr lang="en-US" baseline="30000" dirty="0"/>
              <a:t>th</a:t>
            </a:r>
            <a:r>
              <a:rPr lang="en-US" dirty="0"/>
              <a:t> 514.</a:t>
            </a:r>
          </a:p>
        </p:txBody>
      </p:sp>
    </p:spTree>
    <p:extLst>
      <p:ext uri="{BB962C8B-B14F-4D97-AF65-F5344CB8AC3E}">
        <p14:creationId xmlns:p14="http://schemas.microsoft.com/office/powerpoint/2010/main" val="3172195328"/>
      </p:ext>
    </p:extLst>
  </p:cSld>
  <p:clrMapOvr>
    <a:masterClrMapping/>
  </p:clrMapOvr>
  <p:transition>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2"/>
          <p:cNvSpPr>
            <a:spLocks noGrp="1"/>
          </p:cNvSpPr>
          <p:nvPr>
            <p:ph type="title"/>
          </p:nvPr>
        </p:nvSpPr>
        <p:spPr>
          <a:effectLst/>
        </p:spPr>
        <p:txBody>
          <a:bodyPr/>
          <a:lstStyle/>
          <a:p>
            <a:r>
              <a:rPr lang="en-US" sz="4800" dirty="0" smtClean="0">
                <a:effectLst/>
              </a:rPr>
              <a:t>AGENDA</a:t>
            </a:r>
            <a:endParaRPr lang="en-US" sz="4800" b="1" dirty="0" smtClean="0">
              <a:effectLst/>
            </a:endParaRPr>
          </a:p>
        </p:txBody>
      </p:sp>
      <p:sp>
        <p:nvSpPr>
          <p:cNvPr id="6147" name="Content Placeholder 3"/>
          <p:cNvSpPr>
            <a:spLocks noGrp="1"/>
          </p:cNvSpPr>
          <p:nvPr>
            <p:ph idx="1"/>
          </p:nvPr>
        </p:nvSpPr>
        <p:spPr>
          <a:xfrm>
            <a:off x="1295400" y="2362200"/>
            <a:ext cx="6553200" cy="3429000"/>
          </a:xfrm>
        </p:spPr>
        <p:txBody>
          <a:bodyPr>
            <a:normAutofit/>
          </a:bodyPr>
          <a:lstStyle/>
          <a:p>
            <a:pPr>
              <a:spcBef>
                <a:spcPts val="1200"/>
              </a:spcBef>
            </a:pPr>
            <a:r>
              <a:rPr lang="en-US" sz="4000" dirty="0" smtClean="0">
                <a:solidFill>
                  <a:srgbClr val="E1DFDF">
                    <a:lumMod val="10000"/>
                  </a:srgbClr>
                </a:solidFill>
              </a:rPr>
              <a:t>  New </a:t>
            </a:r>
            <a:r>
              <a:rPr lang="en-US" sz="4000" dirty="0" smtClean="0">
                <a:solidFill>
                  <a:srgbClr val="E1DFDF">
                    <a:lumMod val="10000"/>
                  </a:srgbClr>
                </a:solidFill>
              </a:rPr>
              <a:t>Legislation </a:t>
            </a:r>
            <a:endParaRPr lang="en-US" sz="4000" dirty="0">
              <a:solidFill>
                <a:srgbClr val="E1DFDF">
                  <a:lumMod val="10000"/>
                </a:srgbClr>
              </a:solidFill>
            </a:endParaRPr>
          </a:p>
          <a:p>
            <a:pPr>
              <a:spcBef>
                <a:spcPts val="1200"/>
              </a:spcBef>
            </a:pPr>
            <a:r>
              <a:rPr lang="en-US" sz="4000" dirty="0" smtClean="0">
                <a:solidFill>
                  <a:srgbClr val="E1DFDF">
                    <a:lumMod val="10000"/>
                  </a:srgbClr>
                </a:solidFill>
              </a:rPr>
              <a:t>  Recent </a:t>
            </a:r>
            <a:r>
              <a:rPr lang="en-US" sz="4000" dirty="0" smtClean="0">
                <a:solidFill>
                  <a:srgbClr val="E1DFDF">
                    <a:lumMod val="10000"/>
                  </a:srgbClr>
                </a:solidFill>
              </a:rPr>
              <a:t>Case Highlights</a:t>
            </a:r>
          </a:p>
          <a:p>
            <a:pPr>
              <a:spcBef>
                <a:spcPts val="1200"/>
              </a:spcBef>
            </a:pPr>
            <a:r>
              <a:rPr lang="en-US" sz="4000" smtClean="0">
                <a:solidFill>
                  <a:srgbClr val="E1DFDF">
                    <a:lumMod val="10000"/>
                  </a:srgbClr>
                </a:solidFill>
              </a:rPr>
              <a:t>  Key </a:t>
            </a:r>
            <a:r>
              <a:rPr lang="en-US" sz="4000" dirty="0" smtClean="0">
                <a:solidFill>
                  <a:srgbClr val="E1DFDF">
                    <a:lumMod val="10000"/>
                  </a:srgbClr>
                </a:solidFill>
              </a:rPr>
              <a:t>2016 Legislation</a:t>
            </a:r>
            <a:endParaRPr lang="en-US" sz="4000" dirty="0">
              <a:solidFill>
                <a:srgbClr val="E1DFDF">
                  <a:lumMod val="10000"/>
                </a:srgbClr>
              </a:solidFill>
            </a:endParaRPr>
          </a:p>
        </p:txBody>
      </p:sp>
    </p:spTree>
    <p:extLst>
      <p:ext uri="{BB962C8B-B14F-4D97-AF65-F5344CB8AC3E}">
        <p14:creationId xmlns:p14="http://schemas.microsoft.com/office/powerpoint/2010/main" val="2906972566"/>
      </p:ext>
    </p:extLst>
  </p:cSld>
  <p:clrMapOvr>
    <a:masterClrMapping/>
  </p:clrMapOvr>
  <p:transition>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Title 1"/>
          <p:cNvSpPr>
            <a:spLocks noGrp="1"/>
          </p:cNvSpPr>
          <p:nvPr>
            <p:ph type="title" idx="4294967295"/>
          </p:nvPr>
        </p:nvSpPr>
        <p:spPr>
          <a:xfrm>
            <a:off x="228600" y="1676400"/>
            <a:ext cx="8686800" cy="3657600"/>
          </a:xfrm>
        </p:spPr>
        <p:txBody>
          <a:bodyPr anchor="ctr"/>
          <a:lstStyle/>
          <a:p>
            <a:pPr algn="ctr"/>
            <a:r>
              <a:rPr lang="en-US" sz="5400" cap="small" dirty="0" smtClean="0">
                <a:solidFill>
                  <a:srgbClr val="000000"/>
                </a:solidFill>
                <a:effectLst>
                  <a:innerShdw blurRad="101600" dist="76200" dir="5400000">
                    <a:schemeClr val="accent1">
                      <a:satMod val="190000"/>
                      <a:tint val="100000"/>
                      <a:alpha val="74000"/>
                    </a:schemeClr>
                  </a:innerShdw>
                </a:effectLst>
              </a:rPr>
              <a:t>KEY 2016 LEGISLATION</a:t>
            </a:r>
          </a:p>
        </p:txBody>
      </p:sp>
    </p:spTree>
    <p:extLst>
      <p:ext uri="{BB962C8B-B14F-4D97-AF65-F5344CB8AC3E}">
        <p14:creationId xmlns:p14="http://schemas.microsoft.com/office/powerpoint/2010/main" val="2022819951"/>
      </p:ext>
    </p:extLst>
  </p:cSld>
  <p:clrMapOvr>
    <a:masterClrMapping/>
  </p:clrMapOvr>
  <p:transition>
    <p:fad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3000" y="609600"/>
            <a:ext cx="6705600" cy="533400"/>
          </a:xfrm>
        </p:spPr>
        <p:txBody>
          <a:bodyPr/>
          <a:lstStyle/>
          <a:p>
            <a:r>
              <a:rPr lang="en-US" sz="4000" cap="small" dirty="0" smtClean="0">
                <a:effectLst>
                  <a:innerShdw blurRad="101600" dist="76200" dir="5400000">
                    <a:schemeClr val="accent1">
                      <a:satMod val="190000"/>
                      <a:tint val="100000"/>
                      <a:alpha val="74000"/>
                    </a:schemeClr>
                  </a:innerShdw>
                </a:effectLst>
              </a:rPr>
              <a:t>Key 2016 Legislation</a:t>
            </a:r>
            <a:endParaRPr lang="en-US" sz="4000" b="1" cap="small" dirty="0">
              <a:effectLst>
                <a:innerShdw blurRad="101600" dist="76200" dir="5400000">
                  <a:schemeClr val="accent1">
                    <a:satMod val="190000"/>
                    <a:tint val="100000"/>
                    <a:alpha val="74000"/>
                  </a:schemeClr>
                </a:innerShdw>
              </a:effectLst>
            </a:endParaRPr>
          </a:p>
        </p:txBody>
      </p:sp>
      <p:sp>
        <p:nvSpPr>
          <p:cNvPr id="3" name="Content Placeholder 2"/>
          <p:cNvSpPr>
            <a:spLocks noGrp="1"/>
          </p:cNvSpPr>
          <p:nvPr>
            <p:ph idx="1"/>
          </p:nvPr>
        </p:nvSpPr>
        <p:spPr>
          <a:xfrm>
            <a:off x="990600" y="1752600"/>
            <a:ext cx="7239000" cy="4290349"/>
          </a:xfrm>
        </p:spPr>
        <p:txBody>
          <a:bodyPr>
            <a:noAutofit/>
          </a:bodyPr>
          <a:lstStyle/>
          <a:p>
            <a:r>
              <a:rPr lang="en-US" sz="2600" b="1" dirty="0"/>
              <a:t>AB 1661</a:t>
            </a:r>
            <a:r>
              <a:rPr lang="en-US" sz="2600" dirty="0"/>
              <a:t> - </a:t>
            </a:r>
            <a:r>
              <a:rPr lang="en-US" sz="2600" dirty="0" smtClean="0"/>
              <a:t>Requires </a:t>
            </a:r>
            <a:r>
              <a:rPr lang="en-US" sz="2600" dirty="0"/>
              <a:t>local agency officials, as defined, to receive sexual harassment prevention training and education if the local agency provides any type of compensation, salary, or stipend to those officials, and </a:t>
            </a:r>
            <a:r>
              <a:rPr lang="en-US" sz="2600" dirty="0" smtClean="0"/>
              <a:t>allows </a:t>
            </a:r>
            <a:r>
              <a:rPr lang="en-US" sz="2600" dirty="0"/>
              <a:t>a local agency to require employees to receive sexual harassment prevention training or information</a:t>
            </a:r>
            <a:r>
              <a:rPr lang="en-US" sz="2600" dirty="0" smtClean="0"/>
              <a:t>.</a:t>
            </a:r>
            <a:endParaRPr lang="en-US" sz="2600" dirty="0"/>
          </a:p>
          <a:p>
            <a:pPr marL="0" indent="0">
              <a:buNone/>
            </a:pPr>
            <a:r>
              <a:rPr lang="en-US" sz="2600" dirty="0"/>
              <a:t>Gov. Signed 9/29/2016.</a:t>
            </a:r>
          </a:p>
        </p:txBody>
      </p:sp>
    </p:spTree>
    <p:extLst>
      <p:ext uri="{BB962C8B-B14F-4D97-AF65-F5344CB8AC3E}">
        <p14:creationId xmlns:p14="http://schemas.microsoft.com/office/powerpoint/2010/main" val="713183258"/>
      </p:ext>
    </p:extLst>
  </p:cSld>
  <p:clrMapOvr>
    <a:masterClrMapping/>
  </p:clrMapOvr>
  <p:transition>
    <p:fad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3000" y="609600"/>
            <a:ext cx="6705600" cy="533400"/>
          </a:xfrm>
        </p:spPr>
        <p:txBody>
          <a:bodyPr/>
          <a:lstStyle/>
          <a:p>
            <a:r>
              <a:rPr lang="en-US" sz="4000" cap="small" dirty="0">
                <a:effectLst>
                  <a:innerShdw blurRad="101600" dist="76200" dir="5400000">
                    <a:schemeClr val="accent1">
                      <a:satMod val="190000"/>
                      <a:tint val="100000"/>
                      <a:alpha val="74000"/>
                    </a:schemeClr>
                  </a:innerShdw>
                </a:effectLst>
              </a:rPr>
              <a:t>Key 2016 Legislation</a:t>
            </a:r>
            <a:endParaRPr lang="en-US" sz="4000" b="1" dirty="0">
              <a:effectLst>
                <a:innerShdw blurRad="101600" dist="76200" dir="5400000">
                  <a:schemeClr val="accent1">
                    <a:satMod val="190000"/>
                    <a:tint val="100000"/>
                    <a:alpha val="74000"/>
                  </a:schemeClr>
                </a:innerShdw>
              </a:effectLst>
            </a:endParaRPr>
          </a:p>
        </p:txBody>
      </p:sp>
      <p:sp>
        <p:nvSpPr>
          <p:cNvPr id="3" name="Content Placeholder 2"/>
          <p:cNvSpPr>
            <a:spLocks noGrp="1"/>
          </p:cNvSpPr>
          <p:nvPr>
            <p:ph idx="1"/>
          </p:nvPr>
        </p:nvSpPr>
        <p:spPr>
          <a:xfrm>
            <a:off x="1143000" y="2133600"/>
            <a:ext cx="6858000" cy="4061749"/>
          </a:xfrm>
        </p:spPr>
        <p:txBody>
          <a:bodyPr>
            <a:normAutofit/>
          </a:bodyPr>
          <a:lstStyle/>
          <a:p>
            <a:r>
              <a:rPr lang="en-US" sz="2800" b="1" dirty="0"/>
              <a:t>AB 1732</a:t>
            </a:r>
            <a:r>
              <a:rPr lang="en-US" sz="2800" dirty="0"/>
              <a:t> - As of March 1, 2017, this bill requires all single-user toilet facilities in any business establishment, place of public accommodation, or government agency to be identified as all-gender toilet facilities, as specified.  </a:t>
            </a:r>
          </a:p>
          <a:p>
            <a:pPr marL="0" indent="0">
              <a:buNone/>
            </a:pPr>
            <a:r>
              <a:rPr lang="en-US" dirty="0"/>
              <a:t>Gov. Signed 9/29/2016</a:t>
            </a:r>
          </a:p>
        </p:txBody>
      </p:sp>
    </p:spTree>
    <p:extLst>
      <p:ext uri="{BB962C8B-B14F-4D97-AF65-F5344CB8AC3E}">
        <p14:creationId xmlns:p14="http://schemas.microsoft.com/office/powerpoint/2010/main" val="2814255033"/>
      </p:ext>
    </p:extLst>
  </p:cSld>
  <p:clrMapOvr>
    <a:masterClrMapping/>
  </p:clrMapOvr>
  <p:transition>
    <p:fad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ctrTitle" idx="4294967295"/>
          </p:nvPr>
        </p:nvSpPr>
        <p:spPr>
          <a:xfrm>
            <a:off x="448827" y="2015373"/>
            <a:ext cx="8242785" cy="3259137"/>
          </a:xfrm>
        </p:spPr>
        <p:txBody>
          <a:bodyPr>
            <a:normAutofit/>
          </a:bodyPr>
          <a:lstStyle/>
          <a:p>
            <a:pPr algn="ctr"/>
            <a:r>
              <a:rPr lang="en-US" sz="6600" dirty="0" smtClean="0">
                <a:solidFill>
                  <a:schemeClr val="accent1"/>
                </a:solidFill>
                <a:effectLst>
                  <a:innerShdw blurRad="101600" dist="76200" dir="5400000">
                    <a:schemeClr val="accent1">
                      <a:satMod val="190000"/>
                      <a:tint val="100000"/>
                      <a:alpha val="74000"/>
                    </a:schemeClr>
                  </a:innerShdw>
                </a:effectLst>
              </a:rPr>
              <a:t>Questions?</a:t>
            </a:r>
            <a:endParaRPr lang="en-US" sz="6600" dirty="0">
              <a:solidFill>
                <a:schemeClr val="accent1"/>
              </a:solidFill>
              <a:effectLst>
                <a:innerShdw blurRad="101600" dist="76200" dir="5400000">
                  <a:schemeClr val="accent1">
                    <a:satMod val="190000"/>
                    <a:tint val="100000"/>
                    <a:alpha val="74000"/>
                  </a:schemeClr>
                </a:innerShdw>
              </a:effectLst>
            </a:endParaRPr>
          </a:p>
        </p:txBody>
      </p:sp>
    </p:spTree>
    <p:extLst>
      <p:ext uri="{BB962C8B-B14F-4D97-AF65-F5344CB8AC3E}">
        <p14:creationId xmlns:p14="http://schemas.microsoft.com/office/powerpoint/2010/main" val="3668879749"/>
      </p:ext>
    </p:extLst>
  </p:cSld>
  <p:clrMapOvr>
    <a:masterClrMapping/>
  </p:clrMapOvr>
  <p:transition>
    <p:fade/>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en-US" sz="3200" spc="28"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Thank You!</a:t>
            </a:r>
          </a:p>
        </p:txBody>
      </p:sp>
      <p:pic>
        <p:nvPicPr>
          <p:cNvPr id="11" name="Picture 10"/>
          <p:cNvPicPr/>
          <p:nvPr/>
        </p:nvPicPr>
        <p:blipFill>
          <a:blip r:embed="rId3" cstate="email"/>
          <a:srcRect/>
          <a:stretch>
            <a:fillRect/>
          </a:stretch>
        </p:blipFill>
        <p:spPr bwMode="auto">
          <a:xfrm>
            <a:off x="3733800" y="4245902"/>
            <a:ext cx="1676400" cy="475279"/>
          </a:xfrm>
          <a:prstGeom prst="rect">
            <a:avLst/>
          </a:prstGeom>
          <a:noFill/>
          <a:ln w="9525">
            <a:noFill/>
            <a:miter lim="800000"/>
            <a:headEnd/>
            <a:tailEnd/>
          </a:ln>
        </p:spPr>
      </p:pic>
      <p:pic>
        <p:nvPicPr>
          <p:cNvPr id="13" name="Picture 12" descr="AWD-46.jpg"/>
          <p:cNvPicPr/>
          <p:nvPr/>
        </p:nvPicPr>
        <p:blipFill>
          <a:blip r:embed="rId4" cstate="email">
            <a:clrChange>
              <a:clrFrom>
                <a:srgbClr val="FDFDFD"/>
              </a:clrFrom>
              <a:clrTo>
                <a:srgbClr val="FDFDFD">
                  <a:alpha val="0"/>
                </a:srgbClr>
              </a:clrTo>
            </a:clrChange>
          </a:blip>
          <a:srcRect b="35180"/>
          <a:stretch>
            <a:fillRect/>
          </a:stretch>
        </p:blipFill>
        <p:spPr>
          <a:xfrm>
            <a:off x="3063626" y="2601335"/>
            <a:ext cx="3097709" cy="1127523"/>
          </a:xfrm>
          <a:prstGeom prst="rect">
            <a:avLst/>
          </a:prstGeom>
          <a:noFill/>
          <a:ln>
            <a:noFill/>
          </a:ln>
        </p:spPr>
      </p:pic>
      <p:pic>
        <p:nvPicPr>
          <p:cNvPr id="14" name="Picture 13" descr="lamp copy.jpg"/>
          <p:cNvPicPr/>
          <p:nvPr/>
        </p:nvPicPr>
        <p:blipFill>
          <a:blip r:embed="rId5" cstate="email">
            <a:clrChange>
              <a:clrFrom>
                <a:srgbClr val="FFFFFF"/>
              </a:clrFrom>
              <a:clrTo>
                <a:srgbClr val="FFFFFF">
                  <a:alpha val="0"/>
                </a:srgbClr>
              </a:clrTo>
            </a:clrChange>
          </a:blip>
          <a:srcRect/>
          <a:stretch>
            <a:fillRect/>
          </a:stretch>
        </p:blipFill>
        <p:spPr>
          <a:xfrm flipH="1">
            <a:off x="1227239" y="2085460"/>
            <a:ext cx="1588883" cy="1796896"/>
          </a:xfrm>
          <a:prstGeom prst="rect">
            <a:avLst/>
          </a:prstGeom>
          <a:effectLst>
            <a:glow rad="139700">
              <a:schemeClr val="bg1">
                <a:alpha val="40000"/>
              </a:schemeClr>
            </a:glow>
          </a:effectLst>
        </p:spPr>
      </p:pic>
      <p:grpSp>
        <p:nvGrpSpPr>
          <p:cNvPr id="2" name="Group 15"/>
          <p:cNvGrpSpPr/>
          <p:nvPr/>
        </p:nvGrpSpPr>
        <p:grpSpPr>
          <a:xfrm>
            <a:off x="1559719" y="3776514"/>
            <a:ext cx="6024562" cy="413114"/>
            <a:chOff x="228600" y="4038600"/>
            <a:chExt cx="8686800" cy="354013"/>
          </a:xfrm>
        </p:grpSpPr>
        <p:sp>
          <p:nvSpPr>
            <p:cNvPr id="5122" name="Rectangle 2"/>
            <p:cNvSpPr>
              <a:spLocks noChangeArrowheads="1"/>
            </p:cNvSpPr>
            <p:nvPr/>
          </p:nvSpPr>
          <p:spPr bwMode="auto">
            <a:xfrm>
              <a:off x="228600" y="4038600"/>
              <a:ext cx="8686800" cy="354013"/>
            </a:xfrm>
            <a:prstGeom prst="rect">
              <a:avLst/>
            </a:prstGeom>
            <a:gradFill rotWithShape="0">
              <a:gsLst>
                <a:gs pos="0">
                  <a:srgbClr val="5C781E"/>
                </a:gs>
                <a:gs pos="50000">
                  <a:srgbClr val="82AB37"/>
                </a:gs>
                <a:gs pos="100000">
                  <a:srgbClr val="5C781E"/>
                </a:gs>
              </a:gsLst>
              <a:lin ang="5400000" scaled="1"/>
            </a:gradFill>
            <a:ln w="12700">
              <a:noFill/>
              <a:miter lim="800000"/>
              <a:headEnd/>
              <a:tailEnd/>
            </a:ln>
            <a:effectLst/>
          </p:spPr>
          <p:txBody>
            <a:bodyPr vert="horz" wrap="square" lIns="51435" tIns="25718" rIns="51435" bIns="25718" numCol="1" anchor="t" anchorCtr="0" compatLnSpc="1">
              <a:prstTxWarp prst="textNoShape">
                <a:avLst/>
              </a:prstTxWarp>
            </a:bodyPr>
            <a:lstStyle/>
            <a:p>
              <a:endParaRPr lang="en-US" sz="1013" dirty="0"/>
            </a:p>
          </p:txBody>
        </p:sp>
        <p:sp>
          <p:nvSpPr>
            <p:cNvPr id="10" name="TextBox 9"/>
            <p:cNvSpPr txBox="1"/>
            <p:nvPr/>
          </p:nvSpPr>
          <p:spPr>
            <a:xfrm>
              <a:off x="894702" y="4038600"/>
              <a:ext cx="7471335" cy="237371"/>
            </a:xfrm>
            <a:prstGeom prst="rect">
              <a:avLst/>
            </a:prstGeom>
            <a:noFill/>
          </p:spPr>
          <p:txBody>
            <a:bodyPr wrap="square" rtlCol="0">
              <a:spAutoFit/>
            </a:bodyPr>
            <a:lstStyle/>
            <a:p>
              <a:pPr algn="ctr"/>
              <a:r>
                <a:rPr lang="en-US" sz="1200" b="1" spc="-28" dirty="0">
                  <a:ln w="13500">
                    <a:solidFill>
                      <a:schemeClr val="accent1">
                        <a:shade val="2500"/>
                        <a:alpha val="6500"/>
                      </a:schemeClr>
                    </a:solidFill>
                    <a:prstDash val="solid"/>
                  </a:ln>
                  <a:solidFill>
                    <a:schemeClr val="accent1">
                      <a:tint val="3000"/>
                      <a:alpha val="95000"/>
                    </a:schemeClr>
                  </a:solidFill>
                  <a:effectLst>
                    <a:outerShdw blurRad="165100" dist="38100" dir="2700000" algn="tl" rotWithShape="0">
                      <a:prstClr val="black">
                        <a:alpha val="76000"/>
                      </a:prstClr>
                    </a:outerShdw>
                  </a:effectLst>
                  <a:latin typeface="Franklin Gothic Demi" pitchFamily="34" charset="0"/>
                </a:rPr>
                <a:t>Workplace law. In four time zones and 58 major locations coast to coast.</a:t>
              </a:r>
            </a:p>
          </p:txBody>
        </p:sp>
      </p:grpSp>
    </p:spTree>
    <p:extLst>
      <p:ext uri="{BB962C8B-B14F-4D97-AF65-F5344CB8AC3E}">
        <p14:creationId xmlns:p14="http://schemas.microsoft.com/office/powerpoint/2010/main" val="331638426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Title 4"/>
          <p:cNvSpPr>
            <a:spLocks noGrp="1"/>
          </p:cNvSpPr>
          <p:nvPr>
            <p:ph type="title" idx="4294967295"/>
          </p:nvPr>
        </p:nvSpPr>
        <p:spPr>
          <a:xfrm>
            <a:off x="228600" y="1676400"/>
            <a:ext cx="8686800" cy="4092575"/>
          </a:xfrm>
        </p:spPr>
        <p:txBody>
          <a:bodyPr/>
          <a:lstStyle/>
          <a:p>
            <a:pPr algn="ctr">
              <a:spcBef>
                <a:spcPts val="2400"/>
              </a:spcBef>
            </a:pPr>
            <a:r>
              <a:rPr lang="en-US" sz="4800" dirty="0" smtClean="0">
                <a:solidFill>
                  <a:srgbClr val="000000"/>
                </a:solidFill>
                <a:effectLst>
                  <a:innerShdw blurRad="101600" dist="76200" dir="5400000">
                    <a:schemeClr val="accent1">
                      <a:satMod val="190000"/>
                      <a:tint val="100000"/>
                      <a:alpha val="74000"/>
                    </a:schemeClr>
                  </a:innerShdw>
                </a:effectLst>
              </a:rPr>
              <a:t/>
            </a:r>
            <a:br>
              <a:rPr lang="en-US" sz="4800" dirty="0" smtClean="0">
                <a:solidFill>
                  <a:srgbClr val="000000"/>
                </a:solidFill>
                <a:effectLst>
                  <a:innerShdw blurRad="101600" dist="76200" dir="5400000">
                    <a:schemeClr val="accent1">
                      <a:satMod val="190000"/>
                      <a:tint val="100000"/>
                      <a:alpha val="74000"/>
                    </a:schemeClr>
                  </a:innerShdw>
                </a:effectLst>
              </a:rPr>
            </a:br>
            <a:r>
              <a:rPr lang="en-US" sz="5400" dirty="0" smtClean="0">
                <a:solidFill>
                  <a:srgbClr val="000000"/>
                </a:solidFill>
                <a:effectLst>
                  <a:innerShdw blurRad="101600" dist="76200" dir="5400000">
                    <a:schemeClr val="accent1">
                      <a:satMod val="190000"/>
                      <a:tint val="100000"/>
                      <a:alpha val="74000"/>
                    </a:schemeClr>
                  </a:innerShdw>
                </a:effectLst>
              </a:rPr>
              <a:t>NEW LEGISLATION</a:t>
            </a:r>
            <a:r>
              <a:rPr lang="en-US" sz="4800" dirty="0">
                <a:solidFill>
                  <a:srgbClr val="000000"/>
                </a:solidFill>
                <a:effectLst>
                  <a:innerShdw blurRad="101600" dist="76200" dir="5400000">
                    <a:schemeClr val="accent1">
                      <a:satMod val="190000"/>
                      <a:tint val="100000"/>
                      <a:alpha val="74000"/>
                    </a:schemeClr>
                  </a:innerShdw>
                </a:effectLst>
              </a:rPr>
              <a:t/>
            </a:r>
            <a:br>
              <a:rPr lang="en-US" sz="4800" dirty="0">
                <a:solidFill>
                  <a:srgbClr val="000000"/>
                </a:solidFill>
                <a:effectLst>
                  <a:innerShdw blurRad="101600" dist="76200" dir="5400000">
                    <a:schemeClr val="accent1">
                      <a:satMod val="190000"/>
                      <a:tint val="100000"/>
                      <a:alpha val="74000"/>
                    </a:schemeClr>
                  </a:innerShdw>
                </a:effectLst>
              </a:rPr>
            </a:br>
            <a:r>
              <a:rPr lang="en-US" dirty="0" smtClean="0">
                <a:solidFill>
                  <a:srgbClr val="000000"/>
                </a:solidFill>
                <a:effectLst>
                  <a:innerShdw blurRad="101600" dist="76200" dir="5400000">
                    <a:schemeClr val="accent1">
                      <a:satMod val="190000"/>
                      <a:tint val="100000"/>
                      <a:alpha val="74000"/>
                    </a:schemeClr>
                  </a:innerShdw>
                </a:effectLst>
              </a:rPr>
              <a:t/>
            </a:r>
            <a:br>
              <a:rPr lang="en-US" dirty="0" smtClean="0">
                <a:solidFill>
                  <a:srgbClr val="000000"/>
                </a:solidFill>
                <a:effectLst>
                  <a:innerShdw blurRad="101600" dist="76200" dir="5400000">
                    <a:schemeClr val="accent1">
                      <a:satMod val="190000"/>
                      <a:tint val="100000"/>
                      <a:alpha val="74000"/>
                    </a:schemeClr>
                  </a:innerShdw>
                </a:effectLst>
              </a:rPr>
            </a:br>
            <a:endParaRPr lang="en-US" sz="3200" dirty="0" smtClean="0">
              <a:solidFill>
                <a:srgbClr val="000000"/>
              </a:solidFill>
              <a:effectLst>
                <a:innerShdw blurRad="101600" dist="76200" dir="5400000">
                  <a:schemeClr val="accent1">
                    <a:satMod val="190000"/>
                    <a:tint val="100000"/>
                    <a:alpha val="74000"/>
                  </a:schemeClr>
                </a:innerShdw>
              </a:effectLst>
            </a:endParaRPr>
          </a:p>
        </p:txBody>
      </p:sp>
    </p:spTree>
    <p:extLst>
      <p:ext uri="{BB962C8B-B14F-4D97-AF65-F5344CB8AC3E}">
        <p14:creationId xmlns:p14="http://schemas.microsoft.com/office/powerpoint/2010/main" val="4213411778"/>
      </p:ext>
    </p:extLst>
  </p:cSld>
  <p:clrMapOvr>
    <a:masterClrMapping/>
  </p:clrMapOvr>
  <p:transition>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3000" y="609600"/>
            <a:ext cx="6705600" cy="533400"/>
          </a:xfrm>
        </p:spPr>
        <p:txBody>
          <a:bodyPr/>
          <a:lstStyle/>
          <a:p>
            <a:r>
              <a:rPr lang="en-US" sz="3600" b="1" dirty="0" smtClean="0">
                <a:effectLst>
                  <a:innerShdw blurRad="101600" dist="76200" dir="5400000">
                    <a:schemeClr val="accent1">
                      <a:satMod val="190000"/>
                      <a:tint val="100000"/>
                      <a:alpha val="74000"/>
                    </a:schemeClr>
                  </a:innerShdw>
                </a:effectLst>
              </a:rPr>
              <a:t>New Legislation Highlights</a:t>
            </a:r>
            <a:endParaRPr lang="en-US" sz="3600" b="1" dirty="0">
              <a:effectLst>
                <a:innerShdw blurRad="101600" dist="76200" dir="5400000">
                  <a:schemeClr val="accent1">
                    <a:satMod val="190000"/>
                    <a:tint val="100000"/>
                    <a:alpha val="74000"/>
                  </a:schemeClr>
                </a:innerShdw>
              </a:effectLst>
            </a:endParaRPr>
          </a:p>
        </p:txBody>
      </p:sp>
      <p:sp>
        <p:nvSpPr>
          <p:cNvPr id="3" name="Content Placeholder 2"/>
          <p:cNvSpPr>
            <a:spLocks noGrp="1"/>
          </p:cNvSpPr>
          <p:nvPr>
            <p:ph idx="1"/>
          </p:nvPr>
        </p:nvSpPr>
        <p:spPr>
          <a:xfrm>
            <a:off x="1130460" y="1752600"/>
            <a:ext cx="6730679" cy="4290349"/>
          </a:xfrm>
        </p:spPr>
        <p:txBody>
          <a:bodyPr>
            <a:normAutofit fontScale="92500" lnSpcReduction="20000"/>
          </a:bodyPr>
          <a:lstStyle/>
          <a:p>
            <a:r>
              <a:rPr lang="en-US" b="1" dirty="0"/>
              <a:t>AB 168</a:t>
            </a:r>
            <a:r>
              <a:rPr lang="en-US" dirty="0"/>
              <a:t> - </a:t>
            </a:r>
            <a:r>
              <a:rPr lang="en-US" dirty="0" smtClean="0"/>
              <a:t>Prohibits </a:t>
            </a:r>
            <a:r>
              <a:rPr lang="en-US" dirty="0"/>
              <a:t>an employer from relying on the salary history information of an applicant for employment as a factor in determining whether to offer an applicant employment or what salary to offer the applicant.  </a:t>
            </a:r>
          </a:p>
          <a:p>
            <a:r>
              <a:rPr lang="en-US" dirty="0" smtClean="0"/>
              <a:t>An </a:t>
            </a:r>
            <a:r>
              <a:rPr lang="en-US" dirty="0"/>
              <a:t>employer </a:t>
            </a:r>
            <a:r>
              <a:rPr lang="en-US" dirty="0" smtClean="0"/>
              <a:t>is prohibited </a:t>
            </a:r>
            <a:r>
              <a:rPr lang="en-US" dirty="0"/>
              <a:t>from seeking salary history information from an </a:t>
            </a:r>
            <a:r>
              <a:rPr lang="en-US" dirty="0" smtClean="0"/>
              <a:t>applicant.  However</a:t>
            </a:r>
            <a:r>
              <a:rPr lang="en-US" dirty="0"/>
              <a:t>, </a:t>
            </a:r>
            <a:r>
              <a:rPr lang="en-US" dirty="0" smtClean="0"/>
              <a:t>an </a:t>
            </a:r>
            <a:r>
              <a:rPr lang="en-US" dirty="0"/>
              <a:t>employer </a:t>
            </a:r>
            <a:r>
              <a:rPr lang="en-US" dirty="0" smtClean="0"/>
              <a:t>is not prohibited from </a:t>
            </a:r>
            <a:r>
              <a:rPr lang="en-US" dirty="0"/>
              <a:t>considering an applicant’s salary history information if it is voluntarily disclosed by the applicant. </a:t>
            </a:r>
            <a:r>
              <a:rPr lang="en-US" dirty="0" smtClean="0"/>
              <a:t> </a:t>
            </a:r>
            <a:r>
              <a:rPr lang="en-US" dirty="0"/>
              <a:t>U</a:t>
            </a:r>
            <a:r>
              <a:rPr lang="en-US" dirty="0" smtClean="0"/>
              <a:t>pon </a:t>
            </a:r>
            <a:r>
              <a:rPr lang="en-US" dirty="0"/>
              <a:t>reasonable request, </a:t>
            </a:r>
            <a:r>
              <a:rPr lang="en-US" dirty="0" smtClean="0"/>
              <a:t>an employer is required to </a:t>
            </a:r>
            <a:r>
              <a:rPr lang="en-US" dirty="0"/>
              <a:t>provide the pay scale for a position to an applicant. </a:t>
            </a:r>
          </a:p>
          <a:p>
            <a:pPr marL="0" indent="0">
              <a:buNone/>
            </a:pPr>
            <a:r>
              <a:rPr lang="en-US" dirty="0" smtClean="0"/>
              <a:t>Gov</a:t>
            </a:r>
            <a:r>
              <a:rPr lang="en-US" dirty="0"/>
              <a:t>. Signed 10/12/2017</a:t>
            </a:r>
          </a:p>
        </p:txBody>
      </p:sp>
    </p:spTree>
    <p:extLst>
      <p:ext uri="{BB962C8B-B14F-4D97-AF65-F5344CB8AC3E}">
        <p14:creationId xmlns:p14="http://schemas.microsoft.com/office/powerpoint/2010/main" val="2330258169"/>
      </p:ext>
    </p:extLst>
  </p:cSld>
  <p:clrMapOvr>
    <a:masterClrMapping/>
  </p:clrMapOvr>
  <p:transition>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3000" y="609600"/>
            <a:ext cx="6705600" cy="533400"/>
          </a:xfrm>
        </p:spPr>
        <p:txBody>
          <a:bodyPr/>
          <a:lstStyle/>
          <a:p>
            <a:r>
              <a:rPr lang="en-US" sz="3600" b="1" dirty="0" smtClean="0">
                <a:effectLst>
                  <a:innerShdw blurRad="101600" dist="76200" dir="5400000">
                    <a:schemeClr val="accent1">
                      <a:satMod val="190000"/>
                      <a:tint val="100000"/>
                      <a:alpha val="74000"/>
                    </a:schemeClr>
                  </a:innerShdw>
                </a:effectLst>
              </a:rPr>
              <a:t>New Legislation Highlights</a:t>
            </a:r>
            <a:endParaRPr lang="en-US" sz="3600" b="1" dirty="0">
              <a:effectLst>
                <a:innerShdw blurRad="101600" dist="76200" dir="5400000">
                  <a:schemeClr val="accent1">
                    <a:satMod val="190000"/>
                    <a:tint val="100000"/>
                    <a:alpha val="74000"/>
                  </a:schemeClr>
                </a:innerShdw>
              </a:effectLst>
            </a:endParaRPr>
          </a:p>
        </p:txBody>
      </p:sp>
      <p:sp>
        <p:nvSpPr>
          <p:cNvPr id="3" name="Content Placeholder 2"/>
          <p:cNvSpPr>
            <a:spLocks noGrp="1"/>
          </p:cNvSpPr>
          <p:nvPr>
            <p:ph idx="1"/>
          </p:nvPr>
        </p:nvSpPr>
        <p:spPr>
          <a:xfrm>
            <a:off x="762000" y="1752600"/>
            <a:ext cx="7467600" cy="4290349"/>
          </a:xfrm>
        </p:spPr>
        <p:txBody>
          <a:bodyPr>
            <a:noAutofit/>
          </a:bodyPr>
          <a:lstStyle/>
          <a:p>
            <a:r>
              <a:rPr lang="en-US" sz="1550" b="1" dirty="0">
                <a:latin typeface="Times New Roman" panose="02020603050405020304" pitchFamily="18" charset="0"/>
                <a:cs typeface="Times New Roman" panose="02020603050405020304" pitchFamily="18" charset="0"/>
              </a:rPr>
              <a:t>AB 1008</a:t>
            </a:r>
            <a:r>
              <a:rPr lang="en-US" sz="1550" dirty="0">
                <a:latin typeface="Times New Roman" panose="02020603050405020304" pitchFamily="18" charset="0"/>
                <a:cs typeface="Times New Roman" panose="02020603050405020304" pitchFamily="18" charset="0"/>
              </a:rPr>
              <a:t> - </a:t>
            </a:r>
            <a:r>
              <a:rPr lang="en-US" sz="1550" dirty="0" smtClean="0">
                <a:latin typeface="Times New Roman" panose="02020603050405020304" pitchFamily="18" charset="0"/>
                <a:cs typeface="Times New Roman" panose="02020603050405020304" pitchFamily="18" charset="0"/>
              </a:rPr>
              <a:t>Repeals </a:t>
            </a:r>
            <a:r>
              <a:rPr lang="en-US" sz="1550" dirty="0">
                <a:latin typeface="Times New Roman" panose="02020603050405020304" pitchFamily="18" charset="0"/>
                <a:cs typeface="Times New Roman" panose="02020603050405020304" pitchFamily="18" charset="0"/>
              </a:rPr>
              <a:t>the prohibition on a state or local agency from asking an applicant for employment to disclose information regarding a criminal conviction.  Instead, this bill </a:t>
            </a:r>
            <a:r>
              <a:rPr lang="en-US" sz="1550" dirty="0" smtClean="0">
                <a:latin typeface="Times New Roman" panose="02020603050405020304" pitchFamily="18" charset="0"/>
                <a:cs typeface="Times New Roman" panose="02020603050405020304" pitchFamily="18" charset="0"/>
              </a:rPr>
              <a:t>provides </a:t>
            </a:r>
            <a:r>
              <a:rPr lang="en-US" sz="1550" dirty="0">
                <a:latin typeface="Times New Roman" panose="02020603050405020304" pitchFamily="18" charset="0"/>
                <a:cs typeface="Times New Roman" panose="02020603050405020304" pitchFamily="18" charset="0"/>
              </a:rPr>
              <a:t>that it is unlawful for an employer with 5 or more employees to include on any application for employment any question that seeks the disclosure of an applicant’s conviction history and to inquire into or consider the conviction history of an applicant until that applicant has receive a conditional offer, among other things</a:t>
            </a:r>
            <a:r>
              <a:rPr lang="en-US" sz="1550" dirty="0" smtClean="0">
                <a:latin typeface="Times New Roman" panose="02020603050405020304" pitchFamily="18" charset="0"/>
                <a:cs typeface="Times New Roman" panose="02020603050405020304" pitchFamily="18" charset="0"/>
              </a:rPr>
              <a:t>.</a:t>
            </a:r>
          </a:p>
          <a:p>
            <a:r>
              <a:rPr lang="en-US" sz="1550" dirty="0">
                <a:latin typeface="Times New Roman" panose="02020603050405020304" pitchFamily="18" charset="0"/>
                <a:cs typeface="Times New Roman" panose="02020603050405020304" pitchFamily="18" charset="0"/>
              </a:rPr>
              <a:t>The bill </a:t>
            </a:r>
            <a:r>
              <a:rPr lang="en-US" sz="1550" dirty="0" smtClean="0">
                <a:latin typeface="Times New Roman" panose="02020603050405020304" pitchFamily="18" charset="0"/>
                <a:cs typeface="Times New Roman" panose="02020603050405020304" pitchFamily="18" charset="0"/>
              </a:rPr>
              <a:t>requires </a:t>
            </a:r>
            <a:r>
              <a:rPr lang="en-US" sz="1550" dirty="0">
                <a:latin typeface="Times New Roman" panose="02020603050405020304" pitchFamily="18" charset="0"/>
                <a:cs typeface="Times New Roman" panose="02020603050405020304" pitchFamily="18" charset="0"/>
              </a:rPr>
              <a:t>an employer who intends to deny an applicant a position of employment solely or in part because of the applicant’s conviction history to make an individualized assessment of whether the applicant’s conviction history has a direct and adverse relationship with the duties.  </a:t>
            </a:r>
          </a:p>
          <a:p>
            <a:r>
              <a:rPr lang="en-US" sz="1550" dirty="0" smtClean="0">
                <a:latin typeface="Times New Roman" panose="02020603050405020304" pitchFamily="18" charset="0"/>
                <a:cs typeface="Times New Roman" panose="02020603050405020304" pitchFamily="18" charset="0"/>
              </a:rPr>
              <a:t>Also requires </a:t>
            </a:r>
            <a:r>
              <a:rPr lang="en-US" sz="1550" dirty="0">
                <a:latin typeface="Times New Roman" panose="02020603050405020304" pitchFamily="18" charset="0"/>
                <a:cs typeface="Times New Roman" panose="02020603050405020304" pitchFamily="18" charset="0"/>
              </a:rPr>
              <a:t>the employer who makes a preliminary decision to deny employment based upon its individualized assessment to provide written notice to the applicant and would grant the applicant 5 business days to respond to that notification before the employer may make a final decision.  </a:t>
            </a:r>
          </a:p>
          <a:p>
            <a:pPr marL="0" indent="0">
              <a:buNone/>
            </a:pPr>
            <a:r>
              <a:rPr lang="en-US" sz="1550" dirty="0">
                <a:latin typeface="Times New Roman" panose="02020603050405020304" pitchFamily="18" charset="0"/>
                <a:cs typeface="Times New Roman" panose="02020603050405020304" pitchFamily="18" charset="0"/>
              </a:rPr>
              <a:t>Gov. Signed 10/14/ 2017</a:t>
            </a:r>
          </a:p>
        </p:txBody>
      </p:sp>
    </p:spTree>
    <p:extLst>
      <p:ext uri="{BB962C8B-B14F-4D97-AF65-F5344CB8AC3E}">
        <p14:creationId xmlns:p14="http://schemas.microsoft.com/office/powerpoint/2010/main" val="3587905476"/>
      </p:ext>
    </p:extLst>
  </p:cSld>
  <p:clrMapOvr>
    <a:masterClrMapping/>
  </p:clrMapOvr>
  <p:transition>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3000" y="609600"/>
            <a:ext cx="6705600" cy="533400"/>
          </a:xfrm>
        </p:spPr>
        <p:txBody>
          <a:bodyPr/>
          <a:lstStyle/>
          <a:p>
            <a:r>
              <a:rPr lang="en-US" sz="3600" b="1" dirty="0" smtClean="0">
                <a:effectLst>
                  <a:innerShdw blurRad="101600" dist="76200" dir="5400000">
                    <a:schemeClr val="accent1">
                      <a:satMod val="190000"/>
                      <a:tint val="100000"/>
                      <a:alpha val="74000"/>
                    </a:schemeClr>
                  </a:innerShdw>
                </a:effectLst>
              </a:rPr>
              <a:t>New Legislation Highlights</a:t>
            </a:r>
            <a:endParaRPr lang="en-US" sz="3600" b="1" dirty="0">
              <a:effectLst>
                <a:innerShdw blurRad="101600" dist="76200" dir="5400000">
                  <a:schemeClr val="accent1">
                    <a:satMod val="190000"/>
                    <a:tint val="100000"/>
                    <a:alpha val="74000"/>
                  </a:schemeClr>
                </a:innerShdw>
              </a:effectLst>
            </a:endParaRPr>
          </a:p>
        </p:txBody>
      </p:sp>
      <p:sp>
        <p:nvSpPr>
          <p:cNvPr id="3" name="Content Placeholder 2"/>
          <p:cNvSpPr>
            <a:spLocks noGrp="1"/>
          </p:cNvSpPr>
          <p:nvPr>
            <p:ph idx="1"/>
          </p:nvPr>
        </p:nvSpPr>
        <p:spPr>
          <a:xfrm>
            <a:off x="762000" y="1752600"/>
            <a:ext cx="7543800" cy="4290349"/>
          </a:xfrm>
        </p:spPr>
        <p:txBody>
          <a:bodyPr>
            <a:noAutofit/>
          </a:bodyPr>
          <a:lstStyle/>
          <a:p>
            <a:pPr lvl="0"/>
            <a:r>
              <a:rPr lang="en-US" sz="1700" b="1" dirty="0"/>
              <a:t>SB 396 </a:t>
            </a:r>
            <a:r>
              <a:rPr lang="en-US" sz="1700" dirty="0"/>
              <a:t>– Amends Government Code section 12950.1 so as to require employers conducting mandatory sexual harassment training to include training on gender identity, gender expression, and sexual orientation.  The training must include examples of harassment and be conducted by a trainer with knowledge and expertise.  Employers must also display a DFEH issued poster regarding transgender rights in a prominent and accessible location in the workplace</a:t>
            </a:r>
            <a:r>
              <a:rPr lang="en-US" sz="1700" dirty="0" smtClean="0"/>
              <a:t>.</a:t>
            </a:r>
            <a:endParaRPr lang="en-US" sz="1700" dirty="0"/>
          </a:p>
          <a:p>
            <a:pPr lvl="0"/>
            <a:r>
              <a:rPr lang="en-US" sz="1700" dirty="0"/>
              <a:t>SB 396 also amended the Unemployment Insurance Code to: </a:t>
            </a:r>
            <a:r>
              <a:rPr lang="en-US" sz="1700" dirty="0" smtClean="0"/>
              <a:t>(1</a:t>
            </a:r>
            <a:r>
              <a:rPr lang="en-US" sz="1700" dirty="0"/>
              <a:t>) include transgender and gender nonconforming individuals as persons eligible for programs and services under the California Workforce Innovation and Opportunity </a:t>
            </a:r>
            <a:r>
              <a:rPr lang="en-US" sz="1700" dirty="0" smtClean="0"/>
              <a:t>Act; and (2</a:t>
            </a:r>
            <a:r>
              <a:rPr lang="en-US" sz="1700" dirty="0"/>
              <a:t>) allow community-based organizations that assist transgender and gender nonconforming individuals to serve as members of the California Workplace Development Board</a:t>
            </a:r>
            <a:r>
              <a:rPr lang="en-US" sz="1700" dirty="0" smtClean="0"/>
              <a:t>.</a:t>
            </a:r>
            <a:endParaRPr lang="en-US" sz="1700" dirty="0"/>
          </a:p>
          <a:p>
            <a:pPr marL="0" lvl="0" indent="0">
              <a:buNone/>
            </a:pPr>
            <a:r>
              <a:rPr lang="en-US" sz="1700" dirty="0"/>
              <a:t>SB 396 takes effect on January 1, 2018.</a:t>
            </a:r>
          </a:p>
        </p:txBody>
      </p:sp>
    </p:spTree>
    <p:extLst>
      <p:ext uri="{BB962C8B-B14F-4D97-AF65-F5344CB8AC3E}">
        <p14:creationId xmlns:p14="http://schemas.microsoft.com/office/powerpoint/2010/main" val="649685899"/>
      </p:ext>
    </p:extLst>
  </p:cSld>
  <p:clrMapOvr>
    <a:masterClrMapping/>
  </p:clrMapOvr>
  <p:transition>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3000" y="609600"/>
            <a:ext cx="6705600" cy="533400"/>
          </a:xfrm>
        </p:spPr>
        <p:txBody>
          <a:bodyPr/>
          <a:lstStyle/>
          <a:p>
            <a:r>
              <a:rPr lang="en-US" sz="3600" b="1" dirty="0" smtClean="0">
                <a:effectLst>
                  <a:innerShdw blurRad="101600" dist="76200" dir="5400000">
                    <a:schemeClr val="accent1">
                      <a:satMod val="190000"/>
                      <a:tint val="100000"/>
                      <a:alpha val="74000"/>
                    </a:schemeClr>
                  </a:innerShdw>
                </a:effectLst>
              </a:rPr>
              <a:t>New Legislation Highlights</a:t>
            </a:r>
            <a:endParaRPr lang="en-US" sz="3600" b="1" dirty="0">
              <a:effectLst>
                <a:innerShdw blurRad="101600" dist="76200" dir="5400000">
                  <a:schemeClr val="accent1">
                    <a:satMod val="190000"/>
                    <a:tint val="100000"/>
                    <a:alpha val="74000"/>
                  </a:schemeClr>
                </a:innerShdw>
              </a:effectLst>
            </a:endParaRPr>
          </a:p>
        </p:txBody>
      </p:sp>
      <p:sp>
        <p:nvSpPr>
          <p:cNvPr id="3" name="Content Placeholder 2"/>
          <p:cNvSpPr>
            <a:spLocks noGrp="1"/>
          </p:cNvSpPr>
          <p:nvPr>
            <p:ph idx="1"/>
          </p:nvPr>
        </p:nvSpPr>
        <p:spPr>
          <a:xfrm>
            <a:off x="990600" y="1752600"/>
            <a:ext cx="7086600" cy="4290349"/>
          </a:xfrm>
        </p:spPr>
        <p:txBody>
          <a:bodyPr>
            <a:normAutofit fontScale="92500" lnSpcReduction="20000"/>
          </a:bodyPr>
          <a:lstStyle/>
          <a:p>
            <a:r>
              <a:rPr lang="en-US" b="1" dirty="0"/>
              <a:t>SB 63</a:t>
            </a:r>
            <a:r>
              <a:rPr lang="en-US" dirty="0"/>
              <a:t> - </a:t>
            </a:r>
            <a:r>
              <a:rPr lang="en-US" dirty="0" smtClean="0"/>
              <a:t>Prohibits </a:t>
            </a:r>
            <a:r>
              <a:rPr lang="en-US" dirty="0"/>
              <a:t>an employer from refusing to allow an employee with more than 12 months of </a:t>
            </a:r>
            <a:r>
              <a:rPr lang="en-US" dirty="0" smtClean="0"/>
              <a:t>service to </a:t>
            </a:r>
            <a:r>
              <a:rPr lang="en-US" dirty="0"/>
              <a:t>take up to 12 weeks of parental leave to bond with a new child within one year of the child’s birth, adoption, or foster care placement.     </a:t>
            </a:r>
          </a:p>
          <a:p>
            <a:r>
              <a:rPr lang="en-US" dirty="0" smtClean="0"/>
              <a:t>Further prohibits an </a:t>
            </a:r>
            <a:r>
              <a:rPr lang="en-US" dirty="0"/>
              <a:t>employer from refusing to maintain and pay for coverage under a group health plan for an employee who takes this leave</a:t>
            </a:r>
            <a:r>
              <a:rPr lang="en-US" dirty="0" smtClean="0"/>
              <a:t>.</a:t>
            </a:r>
            <a:endParaRPr lang="en-US" dirty="0"/>
          </a:p>
          <a:p>
            <a:r>
              <a:rPr lang="en-US" dirty="0" smtClean="0"/>
              <a:t>Prohibits an </a:t>
            </a:r>
            <a:r>
              <a:rPr lang="en-US" dirty="0"/>
              <a:t>employer from refusing to hire or discharging, fining, suspending, expelling or discriminating against an individual for exercising the right to parental leaved provided by the bill.   </a:t>
            </a:r>
          </a:p>
          <a:p>
            <a:pPr marL="0" indent="0">
              <a:buNone/>
            </a:pPr>
            <a:r>
              <a:rPr lang="en-US" dirty="0"/>
              <a:t>Gov. Signed 10/12/2017</a:t>
            </a:r>
          </a:p>
        </p:txBody>
      </p:sp>
    </p:spTree>
    <p:extLst>
      <p:ext uri="{BB962C8B-B14F-4D97-AF65-F5344CB8AC3E}">
        <p14:creationId xmlns:p14="http://schemas.microsoft.com/office/powerpoint/2010/main" val="1688295497"/>
      </p:ext>
    </p:extLst>
  </p:cSld>
  <p:clrMapOvr>
    <a:masterClrMapping/>
  </p:clrMapOvr>
  <p:transition>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3000" y="609600"/>
            <a:ext cx="6705600" cy="533400"/>
          </a:xfrm>
        </p:spPr>
        <p:txBody>
          <a:bodyPr/>
          <a:lstStyle/>
          <a:p>
            <a:r>
              <a:rPr lang="en-US" sz="3600" b="1" dirty="0" smtClean="0">
                <a:effectLst>
                  <a:innerShdw blurRad="101600" dist="76200" dir="5400000">
                    <a:schemeClr val="accent1">
                      <a:satMod val="190000"/>
                      <a:tint val="100000"/>
                      <a:alpha val="74000"/>
                    </a:schemeClr>
                  </a:innerShdw>
                </a:effectLst>
              </a:rPr>
              <a:t>New Legislation Highlights</a:t>
            </a:r>
            <a:endParaRPr lang="en-US" sz="3600" b="1" dirty="0">
              <a:effectLst>
                <a:innerShdw blurRad="101600" dist="76200" dir="5400000">
                  <a:schemeClr val="accent1">
                    <a:satMod val="190000"/>
                    <a:tint val="100000"/>
                    <a:alpha val="74000"/>
                  </a:schemeClr>
                </a:innerShdw>
              </a:effectLst>
            </a:endParaRPr>
          </a:p>
        </p:txBody>
      </p:sp>
      <p:sp>
        <p:nvSpPr>
          <p:cNvPr id="3" name="Content Placeholder 2"/>
          <p:cNvSpPr>
            <a:spLocks noGrp="1"/>
          </p:cNvSpPr>
          <p:nvPr>
            <p:ph idx="1"/>
          </p:nvPr>
        </p:nvSpPr>
        <p:spPr>
          <a:xfrm>
            <a:off x="990600" y="2133600"/>
            <a:ext cx="6858000" cy="3909349"/>
          </a:xfrm>
        </p:spPr>
        <p:txBody>
          <a:bodyPr>
            <a:normAutofit/>
          </a:bodyPr>
          <a:lstStyle/>
          <a:p>
            <a:r>
              <a:rPr lang="en-US" sz="2800" b="1" dirty="0"/>
              <a:t>AB 5</a:t>
            </a:r>
            <a:r>
              <a:rPr lang="en-US" sz="2800" dirty="0"/>
              <a:t> - This bill would </a:t>
            </a:r>
            <a:r>
              <a:rPr lang="en-US" sz="2800" dirty="0" smtClean="0"/>
              <a:t>have created </a:t>
            </a:r>
            <a:r>
              <a:rPr lang="en-US" sz="2800" dirty="0"/>
              <a:t>the Opportunity to Work Act, which would require an employer with 10 or more employees to offer additional hours of work to an existing nonexempt employee before hiring an additional employee or subcontractor</a:t>
            </a:r>
            <a:r>
              <a:rPr lang="en-US" sz="2800" dirty="0" smtClean="0"/>
              <a:t>.</a:t>
            </a:r>
          </a:p>
          <a:p>
            <a:pPr marL="0" indent="0">
              <a:buNone/>
            </a:pPr>
            <a:r>
              <a:rPr lang="en-US" sz="2800" b="1" dirty="0" smtClean="0"/>
              <a:t>*  Failed to become new law</a:t>
            </a:r>
            <a:endParaRPr lang="en-US" sz="2800" b="1" dirty="0"/>
          </a:p>
        </p:txBody>
      </p:sp>
    </p:spTree>
    <p:extLst>
      <p:ext uri="{BB962C8B-B14F-4D97-AF65-F5344CB8AC3E}">
        <p14:creationId xmlns:p14="http://schemas.microsoft.com/office/powerpoint/2010/main" val="3734054931"/>
      </p:ext>
    </p:extLst>
  </p:cSld>
  <p:clrMapOvr>
    <a:masterClrMapping/>
  </p:clrMapOvr>
  <p:transition>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3000" y="609600"/>
            <a:ext cx="6705600" cy="533400"/>
          </a:xfrm>
        </p:spPr>
        <p:txBody>
          <a:bodyPr/>
          <a:lstStyle/>
          <a:p>
            <a:r>
              <a:rPr lang="en-US" sz="3600" b="1" dirty="0" smtClean="0">
                <a:effectLst>
                  <a:innerShdw blurRad="101600" dist="76200" dir="5400000">
                    <a:schemeClr val="accent1">
                      <a:satMod val="190000"/>
                      <a:tint val="100000"/>
                      <a:alpha val="74000"/>
                    </a:schemeClr>
                  </a:innerShdw>
                </a:effectLst>
              </a:rPr>
              <a:t>New </a:t>
            </a:r>
            <a:r>
              <a:rPr lang="en-US" sz="3600" b="1" dirty="0" smtClean="0">
                <a:effectLst>
                  <a:innerShdw blurRad="101600" dist="76200" dir="5400000">
                    <a:schemeClr val="accent1">
                      <a:satMod val="190000"/>
                      <a:tint val="100000"/>
                      <a:alpha val="74000"/>
                    </a:schemeClr>
                  </a:innerShdw>
                </a:effectLst>
              </a:rPr>
              <a:t>Regulation</a:t>
            </a:r>
            <a:endParaRPr lang="en-US" sz="3600" b="1" dirty="0">
              <a:effectLst>
                <a:innerShdw blurRad="101600" dist="76200" dir="5400000">
                  <a:schemeClr val="accent1">
                    <a:satMod val="190000"/>
                    <a:tint val="100000"/>
                    <a:alpha val="74000"/>
                  </a:schemeClr>
                </a:innerShdw>
              </a:effectLst>
            </a:endParaRPr>
          </a:p>
        </p:txBody>
      </p:sp>
      <p:sp>
        <p:nvSpPr>
          <p:cNvPr id="3" name="Content Placeholder 2"/>
          <p:cNvSpPr>
            <a:spLocks noGrp="1"/>
          </p:cNvSpPr>
          <p:nvPr>
            <p:ph idx="1"/>
          </p:nvPr>
        </p:nvSpPr>
        <p:spPr>
          <a:xfrm>
            <a:off x="762000" y="1905000"/>
            <a:ext cx="7543800" cy="4137949"/>
          </a:xfrm>
        </p:spPr>
        <p:txBody>
          <a:bodyPr>
            <a:normAutofit fontScale="55000" lnSpcReduction="20000"/>
          </a:bodyPr>
          <a:lstStyle/>
          <a:p>
            <a:pPr lvl="0"/>
            <a:r>
              <a:rPr lang="en-US" sz="2900" dirty="0"/>
              <a:t>New California Code of Regulations, Title 2, sections 11030, 11031, and 11034 further define and expand transgender protections.</a:t>
            </a:r>
          </a:p>
          <a:p>
            <a:pPr lvl="0"/>
            <a:r>
              <a:rPr lang="en-US" sz="2900" dirty="0"/>
              <a:t>Employers must honor requests by employees to be identified by a preferred gender, name, and/or pro-noun, which includes gender-neutral pronouns.   </a:t>
            </a:r>
          </a:p>
          <a:p>
            <a:pPr lvl="0"/>
            <a:r>
              <a:rPr lang="en-US" sz="2900" dirty="0"/>
              <a:t>Employee rights are expanded to guarantee that employees be allowed to use restrooms or locker rooms that conform with their gender identity or expression, and to perform job duties corresponding with the employees’ identity or expression, not the gender assigned at birth.</a:t>
            </a:r>
          </a:p>
          <a:p>
            <a:pPr lvl="0"/>
            <a:r>
              <a:rPr lang="en-US" sz="2900" dirty="0"/>
              <a:t>These regulations also expand upon existing definitions to include “transitioning” so that employees are not discriminated against during the process of transitioning. </a:t>
            </a:r>
          </a:p>
          <a:p>
            <a:pPr lvl="0"/>
            <a:r>
              <a:rPr lang="en-US" sz="2900" dirty="0" smtClean="0"/>
              <a:t>Employers </a:t>
            </a:r>
            <a:r>
              <a:rPr lang="en-US" sz="2900" dirty="0"/>
              <a:t>cannot seek gender or sex-related information from applicants and employees, including proof of gender or gender identity. </a:t>
            </a:r>
          </a:p>
          <a:p>
            <a:pPr marL="0" lvl="0" indent="0">
              <a:buNone/>
            </a:pPr>
            <a:r>
              <a:rPr lang="en-US" sz="3300" dirty="0"/>
              <a:t>These regulations took effect July 1, 2017. </a:t>
            </a:r>
          </a:p>
        </p:txBody>
      </p:sp>
    </p:spTree>
    <p:extLst>
      <p:ext uri="{BB962C8B-B14F-4D97-AF65-F5344CB8AC3E}">
        <p14:creationId xmlns:p14="http://schemas.microsoft.com/office/powerpoint/2010/main" val="3813700210"/>
      </p:ext>
    </p:extLst>
  </p:cSld>
  <p:clrMapOvr>
    <a:masterClrMapping/>
  </p:clrMapOvr>
  <p:transition>
    <p:fade/>
  </p:transition>
  <p:timing>
    <p:tnLst>
      <p:par>
        <p:cTn id="1" dur="indefinite" restart="never" nodeType="tmRoot"/>
      </p:par>
    </p:tnLst>
  </p:timing>
</p:sld>
</file>

<file path=ppt/theme/theme1.xml><?xml version="1.0" encoding="utf-8"?>
<a:theme xmlns:a="http://schemas.openxmlformats.org/drawingml/2006/main" name="14_JL Firm PPT Template (short version)">
  <a:themeElements>
    <a:clrScheme name="RFP Color Theme">
      <a:dk1>
        <a:srgbClr val="5B6F7F"/>
      </a:dk1>
      <a:lt1>
        <a:sysClr val="window" lastClr="FFFFFF"/>
      </a:lt1>
      <a:dk2>
        <a:srgbClr val="627C70"/>
      </a:dk2>
      <a:lt2>
        <a:srgbClr val="E1DFDF"/>
      </a:lt2>
      <a:accent1>
        <a:srgbClr val="245695"/>
      </a:accent1>
      <a:accent2>
        <a:srgbClr val="7A9E27"/>
      </a:accent2>
      <a:accent3>
        <a:srgbClr val="8EA4B7"/>
      </a:accent3>
      <a:accent4>
        <a:srgbClr val="A2C663"/>
      </a:accent4>
      <a:accent5>
        <a:srgbClr val="E2F4FF"/>
      </a:accent5>
      <a:accent6>
        <a:srgbClr val="ACD06D"/>
      </a:accent6>
      <a:hlink>
        <a:srgbClr val="245695"/>
      </a:hlink>
      <a:folHlink>
        <a:srgbClr val="8EA4B7"/>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Aspect">
      <a:fillStyleLst>
        <a:solidFill>
          <a:schemeClr val="phClr"/>
        </a:solidFill>
        <a:gradFill rotWithShape="1">
          <a:gsLst>
            <a:gs pos="0">
              <a:schemeClr val="phClr">
                <a:tint val="65000"/>
                <a:satMod val="270000"/>
              </a:schemeClr>
            </a:gs>
            <a:gs pos="25000">
              <a:schemeClr val="phClr">
                <a:tint val="60000"/>
                <a:satMod val="300000"/>
              </a:schemeClr>
            </a:gs>
            <a:gs pos="100000">
              <a:schemeClr val="phClr">
                <a:tint val="29000"/>
                <a:satMod val="400000"/>
              </a:schemeClr>
            </a:gs>
          </a:gsLst>
          <a:lin ang="16200000" scaled="1"/>
        </a:gradFill>
        <a:gradFill rotWithShape="1">
          <a:gsLst>
            <a:gs pos="0">
              <a:schemeClr val="phClr">
                <a:shade val="45000"/>
                <a:satMod val="155000"/>
              </a:schemeClr>
            </a:gs>
            <a:gs pos="60000">
              <a:schemeClr val="phClr">
                <a:shade val="95000"/>
                <a:satMod val="150000"/>
              </a:schemeClr>
            </a:gs>
            <a:gs pos="100000">
              <a:schemeClr val="phClr">
                <a:tint val="87000"/>
                <a:satMod val="250000"/>
              </a:schemeClr>
            </a:gs>
          </a:gsLst>
          <a:lin ang="16200000" scaled="0"/>
        </a:gradFill>
      </a:fillStyleLst>
      <a:lnStyleLst>
        <a:ln w="9525" cap="flat" cmpd="sng" algn="ctr">
          <a:solidFill>
            <a:schemeClr val="phClr">
              <a:satMod val="150000"/>
            </a:schemeClr>
          </a:solidFill>
          <a:prstDash val="solid"/>
        </a:ln>
        <a:ln w="42500" cap="flat" cmpd="sng" algn="ctr">
          <a:solidFill>
            <a:schemeClr val="phClr"/>
          </a:solidFill>
          <a:prstDash val="solid"/>
        </a:ln>
        <a:ln w="38100" cap="flat" cmpd="sng" algn="ctr">
          <a:solidFill>
            <a:schemeClr val="phClr"/>
          </a:solidFill>
          <a:prstDash val="solid"/>
        </a:ln>
      </a:lnStyleLst>
      <a:effectStyleLst>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scene3d>
            <a:camera prst="orthographicFront" fov="0">
              <a:rot lat="0" lon="0" rev="0"/>
            </a:camera>
            <a:lightRig rig="contrasting" dir="t">
              <a:rot lat="0" lon="0" rev="12000000"/>
            </a:lightRig>
          </a:scene3d>
          <a:sp3d prstMaterial="powder">
            <a:bevelT h="508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62E6DC3ED99DC443A20E49EB6B299606" ma:contentTypeVersion="2" ma:contentTypeDescription="Create a new document." ma:contentTypeScope="" ma:versionID="2fb7566b2811cb705bb11e2b9761e0dd">
  <xsd:schema xmlns:xsd="http://www.w3.org/2001/XMLSchema" xmlns:xs="http://www.w3.org/2001/XMLSchema" xmlns:p="http://schemas.microsoft.com/office/2006/metadata/properties" xmlns:ns1="http://schemas.microsoft.com/sharepoint/v3" targetNamespace="http://schemas.microsoft.com/office/2006/metadata/properties" ma:root="true" ma:fieldsID="6f9746fe128b0ca74698fd9d7c13d39e" ns1:_="">
    <xsd:import namespace="http://schemas.microsoft.com/sharepoint/v3"/>
    <xsd:element name="properties">
      <xsd:complexType>
        <xsd:sequence>
          <xsd:element name="documentManagement">
            <xsd:complexType>
              <xsd:all>
                <xsd:element ref="ns1:PublishingStartDate" minOccurs="0"/>
                <xsd:element ref="ns1:PublishingExpiration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Scheduling Start Date" ma:internalName="PublishingStartDate">
      <xsd:simpleType>
        <xsd:restriction base="dms:Unknown"/>
      </xsd:simpleType>
    </xsd:element>
    <xsd:element name="PublishingExpirationDate" ma:index="9" nillable="true" ma:displayName="Scheduling End Date" ma:internalName="PublishingExpirationDat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documentManagement>
</p:properties>
</file>

<file path=customXml/itemProps1.xml><?xml version="1.0" encoding="utf-8"?>
<ds:datastoreItem xmlns:ds="http://schemas.openxmlformats.org/officeDocument/2006/customXml" ds:itemID="{7FDC8EE5-7718-4B22-865E-E40E4D2B3268}"/>
</file>

<file path=customXml/itemProps2.xml><?xml version="1.0" encoding="utf-8"?>
<ds:datastoreItem xmlns:ds="http://schemas.openxmlformats.org/officeDocument/2006/customXml" ds:itemID="{095BA233-86BE-4A8A-9DB0-D08C345A60DA}"/>
</file>

<file path=customXml/itemProps3.xml><?xml version="1.0" encoding="utf-8"?>
<ds:datastoreItem xmlns:ds="http://schemas.openxmlformats.org/officeDocument/2006/customXml" ds:itemID="{E07DAB23-CC87-4A2A-8CA3-EC2A6F128F58}"/>
</file>

<file path=docProps/app.xml><?xml version="1.0" encoding="utf-8"?>
<Properties xmlns="http://schemas.openxmlformats.org/officeDocument/2006/extended-properties" xmlns:vt="http://schemas.openxmlformats.org/officeDocument/2006/docPropsVTypes">
  <Template/>
  <TotalTime>3685</TotalTime>
  <Words>1237</Words>
  <Application>Microsoft Office PowerPoint</Application>
  <PresentationFormat>On-screen Show (4:3)</PresentationFormat>
  <Paragraphs>100</Paragraphs>
  <Slides>24</Slides>
  <Notes>6</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24</vt:i4>
      </vt:variant>
    </vt:vector>
  </HeadingPairs>
  <TitlesOfParts>
    <vt:vector size="30" baseType="lpstr">
      <vt:lpstr>Arial</vt:lpstr>
      <vt:lpstr>Calibri</vt:lpstr>
      <vt:lpstr>Courier New</vt:lpstr>
      <vt:lpstr>Franklin Gothic Demi</vt:lpstr>
      <vt:lpstr>Times New Roman</vt:lpstr>
      <vt:lpstr>14_JL Firm PPT Template (short version)</vt:lpstr>
      <vt:lpstr>Workplace Hot Topics and Trends</vt:lpstr>
      <vt:lpstr>AGENDA</vt:lpstr>
      <vt:lpstr> NEW LEGISLATION  </vt:lpstr>
      <vt:lpstr>New Legislation Highlights</vt:lpstr>
      <vt:lpstr>New Legislation Highlights</vt:lpstr>
      <vt:lpstr>New Legislation Highlights</vt:lpstr>
      <vt:lpstr>New Legislation Highlights</vt:lpstr>
      <vt:lpstr>New Legislation Highlights</vt:lpstr>
      <vt:lpstr>New Regulation</vt:lpstr>
      <vt:lpstr>Recent Case Highlights</vt:lpstr>
      <vt:lpstr>Recent Case Highlights</vt:lpstr>
      <vt:lpstr>Recent Case Highlights</vt:lpstr>
      <vt:lpstr>Recent Case Highlights</vt:lpstr>
      <vt:lpstr>Recent Case Highlights</vt:lpstr>
      <vt:lpstr>Recent Case Highlights</vt:lpstr>
      <vt:lpstr>Recent Case Highlights</vt:lpstr>
      <vt:lpstr>Recent Case Highlights</vt:lpstr>
      <vt:lpstr>Recent Case Highlights</vt:lpstr>
      <vt:lpstr>Recent Case Highlights</vt:lpstr>
      <vt:lpstr>KEY 2016 LEGISLATION</vt:lpstr>
      <vt:lpstr>Key 2016 Legislation</vt:lpstr>
      <vt:lpstr>Key 2016 Legislation</vt:lpstr>
      <vt:lpstr>Questions?</vt:lpstr>
      <vt:lpstr>Thank You!</vt:lpstr>
    </vt:vector>
  </TitlesOfParts>
  <Company>Jackson Lewis LLP</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G.2. ERMA 2017 SCORE Training - Hot Topics and Trends FINAL</dc:title>
  <dc:creator>Karbach, Donna L. (San Francisco)</dc:creator>
  <cp:lastModifiedBy>Witt, Noreen (Sacramento)</cp:lastModifiedBy>
  <cp:revision>373</cp:revision>
  <cp:lastPrinted>2017-10-26T01:42:08Z</cp:lastPrinted>
  <dcterms:created xsi:type="dcterms:W3CDTF">2011-05-21T00:00:20Z</dcterms:created>
  <dcterms:modified xsi:type="dcterms:W3CDTF">2017-10-26T01:47:01Z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0x01010062E6DC3ED99DC443A20E49EB6B299606</vt:lpwstr>
  </property>
</Properties>
</file>