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74" r:id="rId4"/>
    <p:sldId id="264" r:id="rId5"/>
    <p:sldId id="260" r:id="rId6"/>
    <p:sldId id="266" r:id="rId7"/>
    <p:sldId id="271" r:id="rId8"/>
    <p:sldId id="267" r:id="rId9"/>
    <p:sldId id="272" r:id="rId10"/>
    <p:sldId id="268" r:id="rId11"/>
    <p:sldId id="273" r:id="rId12"/>
    <p:sldId id="275" r:id="rId13"/>
    <p:sldId id="269" r:id="rId14"/>
    <p:sldId id="276" r:id="rId15"/>
    <p:sldId id="277" r:id="rId16"/>
    <p:sldId id="270" r:id="rId17"/>
    <p:sldId id="278" r:id="rId18"/>
    <p:sldId id="279" r:id="rId19"/>
    <p:sldId id="280" r:id="rId20"/>
    <p:sldId id="281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5163D47-90C3-4FED-85CF-C5EB7A6BA06D}">
          <p14:sldIdLst>
            <p14:sldId id="256"/>
            <p14:sldId id="259"/>
            <p14:sldId id="274"/>
            <p14:sldId id="264"/>
            <p14:sldId id="260"/>
            <p14:sldId id="266"/>
            <p14:sldId id="271"/>
            <p14:sldId id="267"/>
            <p14:sldId id="272"/>
            <p14:sldId id="268"/>
            <p14:sldId id="273"/>
            <p14:sldId id="275"/>
            <p14:sldId id="269"/>
            <p14:sldId id="276"/>
            <p14:sldId id="277"/>
            <p14:sldId id="270"/>
            <p14:sldId id="278"/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0">
          <p15:clr>
            <a:srgbClr val="A4A3A4"/>
          </p15:clr>
        </p15:guide>
        <p15:guide id="2" orient="horz" pos="2187">
          <p15:clr>
            <a:srgbClr val="A4A3A4"/>
          </p15:clr>
        </p15:guide>
        <p15:guide id="3" orient="horz" pos="790">
          <p15:clr>
            <a:srgbClr val="A4A3A4"/>
          </p15:clr>
        </p15:guide>
        <p15:guide id="4" pos="269">
          <p15:clr>
            <a:srgbClr val="A4A3A4"/>
          </p15:clr>
        </p15:guide>
        <p15:guide id="5" pos="2880">
          <p15:clr>
            <a:srgbClr val="A4A3A4"/>
          </p15:clr>
        </p15:guide>
        <p15:guide id="6" orient="horz" pos="293">
          <p15:clr>
            <a:srgbClr val="A4A3A4"/>
          </p15:clr>
        </p15:guide>
        <p15:guide id="7" orient="horz" pos="1640">
          <p15:clr>
            <a:srgbClr val="A4A3A4"/>
          </p15:clr>
        </p15:guide>
        <p15:guide id="8" orient="horz" pos="593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ly Andrade" initials="KA" lastIdx="1" clrIdx="0">
    <p:extLst>
      <p:ext uri="{19B8F6BF-5375-455C-9EA6-DF929625EA0E}">
        <p15:presenceInfo xmlns:p15="http://schemas.microsoft.com/office/powerpoint/2012/main" userId="S-1-5-21-3006117587-41724350-350740464-9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595" autoAdjust="0"/>
  </p:normalViewPr>
  <p:slideViewPr>
    <p:cSldViewPr snapToGrid="0" snapToObjects="1" showGuides="1">
      <p:cViewPr varScale="1">
        <p:scale>
          <a:sx n="90" d="100"/>
          <a:sy n="90" d="100"/>
        </p:scale>
        <p:origin x="666" y="84"/>
      </p:cViewPr>
      <p:guideLst>
        <p:guide orient="horz" pos="390"/>
        <p:guide orient="horz" pos="2187"/>
        <p:guide orient="horz" pos="790"/>
        <p:guide pos="269"/>
        <p:guide pos="2880"/>
        <p:guide orient="horz" pos="293"/>
        <p:guide orient="horz" pos="1640"/>
        <p:guide orient="horz" pos="5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4767263"/>
            <a:ext cx="2895600" cy="273844"/>
          </a:xfrm>
        </p:spPr>
        <p:txBody>
          <a:bodyPr/>
          <a:lstStyle/>
          <a:p>
            <a:pPr algn="l"/>
            <a:r>
              <a:rPr lang="en-US" dirty="0"/>
              <a:t>Confidential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36700" y="1845469"/>
            <a:ext cx="7403614" cy="47982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latin typeface="Arial"/>
                <a:cs typeface="Arial"/>
              </a:rPr>
              <a:t>Client Name and </a:t>
            </a:r>
            <a:r>
              <a:rPr lang="en-US" sz="4000" dirty="0" err="1">
                <a:latin typeface="Arial"/>
                <a:cs typeface="Arial"/>
              </a:rPr>
              <a:t>VectorLearning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8" name="Subtitle 4"/>
          <p:cNvSpPr>
            <a:spLocks noGrp="1"/>
          </p:cNvSpPr>
          <p:nvPr>
            <p:ph type="subTitle" idx="1" hasCustomPrompt="1"/>
          </p:nvPr>
        </p:nvSpPr>
        <p:spPr>
          <a:xfrm>
            <a:off x="1536700" y="2338388"/>
            <a:ext cx="1765300" cy="3333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2000" dirty="0"/>
              <a:t>00/00/0000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3308" y="4411001"/>
            <a:ext cx="2121007" cy="38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589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13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3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28223"/>
            <a:ext cx="2133600" cy="273844"/>
          </a:xfrm>
        </p:spPr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6439" y="4450508"/>
            <a:ext cx="1907876" cy="3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7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24661" y="2060972"/>
            <a:ext cx="7170051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Divider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6439" y="4450508"/>
            <a:ext cx="1907876" cy="35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2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74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5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4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1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296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2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0480"/>
            <a:ext cx="8229600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4107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8F482-7E73-564F-B62E-4D563952DF9C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A558A-7B5B-E048-AE99-B22CACA54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6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59595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95959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95959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959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95959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9788" y="1308446"/>
            <a:ext cx="7403614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595959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/>
              <a:t>SCORE Training Day - TargetSolutions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62531" y="1735278"/>
            <a:ext cx="3608614" cy="412069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November 1</a:t>
            </a:r>
            <a:r>
              <a:rPr lang="en-US" sz="2000" baseline="30000" dirty="0"/>
              <a:t>st</a:t>
            </a:r>
            <a:r>
              <a:rPr lang="en-US" sz="2000" dirty="0"/>
              <a:t>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166209-8514-4BCC-ADAE-3493B088A9F5}"/>
              </a:ext>
            </a:extLst>
          </p:cNvPr>
          <p:cNvSpPr txBox="1"/>
          <p:nvPr/>
        </p:nvSpPr>
        <p:spPr>
          <a:xfrm>
            <a:off x="1406073" y="2424740"/>
            <a:ext cx="6097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Karly Arnold-Andrade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TargetSolutions Account Specialist for SCORE Members</a:t>
            </a:r>
          </a:p>
          <a:p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858.376.1615   karly.andrade@vectorsolutions.com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CD68A-72F4-4FF6-82AA-AF6DA2DB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09" y="3998686"/>
            <a:ext cx="2043292" cy="92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6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BFA74-1590-42E3-B313-CD9EF08B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3. Bundle training together – Custom Credentials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E6E73-5882-4958-BD45-BF6F24B60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Custom credentials are defined by your organization. </a:t>
            </a:r>
            <a:r>
              <a:rPr lang="en-US" sz="2400" b="1" dirty="0">
                <a:solidFill>
                  <a:schemeClr val="tx1"/>
                </a:solidFill>
              </a:rPr>
              <a:t>Credentials</a:t>
            </a:r>
            <a:r>
              <a:rPr lang="en-US" sz="2400" dirty="0">
                <a:solidFill>
                  <a:schemeClr val="tx1"/>
                </a:solidFill>
              </a:rPr>
              <a:t> are a list where training requirements are housed (think of it as bundled training). 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Administrators can create custom credentials by making use of a tab on our platform called </a:t>
            </a:r>
            <a:r>
              <a:rPr lang="en-US" sz="2400" b="1" dirty="0">
                <a:solidFill>
                  <a:schemeClr val="tx1"/>
                </a:solidFill>
              </a:rPr>
              <a:t>Manage Credentials</a:t>
            </a:r>
            <a:r>
              <a:rPr lang="en-US" sz="2400" dirty="0">
                <a:solidFill>
                  <a:schemeClr val="tx1"/>
                </a:solidFill>
              </a:rPr>
              <a:t>, located in the Administration section.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4769B-907B-4425-A28E-8698AFD5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70" y="3688079"/>
            <a:ext cx="17335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FF9B-BFFA-459C-9988-396A89867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0681"/>
            <a:ext cx="8229600" cy="57912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Custom Credentials Continued…</a:t>
            </a:r>
          </a:p>
        </p:txBody>
      </p:sp>
      <p:pic>
        <p:nvPicPr>
          <p:cNvPr id="4" name="credentials">
            <a:hlinkClick r:id="" action="ppaction://media"/>
            <a:extLst>
              <a:ext uri="{FF2B5EF4-FFF2-40B4-BE49-F238E27FC236}">
                <a16:creationId xmlns:a16="http://schemas.microsoft.com/office/drawing/2014/main" id="{A63B2C70-31B5-4475-9867-F06E70DD29D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3651" y="83964"/>
            <a:ext cx="6220627" cy="429671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508BB4-FF83-47D7-9B85-B4D343A36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912" y="1"/>
            <a:ext cx="1804674" cy="87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F23E4-4ACB-4D67-887D-B6A0D424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Custom Credentials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7651F-4E0E-4ABD-85AD-A7ADA2297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It’s worth noting that Credentials can also be used to store a history of detailed information on licenses obtained that you would like to have on record for recertification or to track for renewal. For example: Driver’s license renewals, EMS license requirements, new hire training/policies, etc.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Credentials can be set up to provide users with alert notifications, as well as detailed reporting features to track user progress for increased accountability.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612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C5B2-93C6-43DE-A31A-F657FFC8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Custom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004E6-8B59-4BC7-B4BF-E2F1F5BA0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Administrators can create custom activities by making use of a tab on our platform called </a:t>
            </a:r>
            <a:r>
              <a:rPr lang="en-US" sz="2400" b="1" dirty="0">
                <a:solidFill>
                  <a:schemeClr val="tx1"/>
                </a:solidFill>
              </a:rPr>
              <a:t>Activities Builder</a:t>
            </a:r>
            <a:r>
              <a:rPr lang="en-US" sz="2400" dirty="0">
                <a:solidFill>
                  <a:schemeClr val="tx1"/>
                </a:solidFill>
              </a:rPr>
              <a:t>, located in the Administration section.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TargetSolutions Courses 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Custom Activities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D5846-0409-4536-AF51-756CBD895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143" y="3429834"/>
            <a:ext cx="1162050" cy="5334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589F504-5CC0-4CFB-8313-01B7D3CEDEC3}"/>
              </a:ext>
            </a:extLst>
          </p:cNvPr>
          <p:cNvSpPr/>
          <p:nvPr/>
        </p:nvSpPr>
        <p:spPr>
          <a:xfrm>
            <a:off x="3016306" y="3499393"/>
            <a:ext cx="996711" cy="3515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53D1D-035E-45BD-BDB2-72AEFBA45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850" y="2582897"/>
            <a:ext cx="1666875" cy="48577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04F8AE54-1715-434B-809C-43FCEFA64F51}"/>
              </a:ext>
            </a:extLst>
          </p:cNvPr>
          <p:cNvSpPr/>
          <p:nvPr/>
        </p:nvSpPr>
        <p:spPr>
          <a:xfrm>
            <a:off x="4013017" y="2634860"/>
            <a:ext cx="894446" cy="3895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B9273F-40AE-48BD-9DD4-38AC2F1A7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168" y="1723628"/>
            <a:ext cx="14859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7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F0C11-3AAB-4E5C-BE76-E51D9391B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Custom Activities continued…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15816-EA29-498D-9DC4-3E975616F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Custom Activities can serve many different purposes, but are most commonly used in three ways: </a:t>
            </a:r>
          </a:p>
          <a:p>
            <a:pPr marL="514350" indent="-51435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Deliver Custom Training – add resources to your custom activity via the </a:t>
            </a:r>
            <a:r>
              <a:rPr lang="en-US" sz="2400" b="1" dirty="0">
                <a:solidFill>
                  <a:schemeClr val="tx1"/>
                </a:solidFill>
              </a:rPr>
              <a:t>File Center</a:t>
            </a:r>
            <a:r>
              <a:rPr lang="en-US" sz="2400" dirty="0">
                <a:solidFill>
                  <a:schemeClr val="tx1"/>
                </a:solidFill>
              </a:rPr>
              <a:t> (documents, video files, images, etc.), include custom test via </a:t>
            </a:r>
            <a:r>
              <a:rPr lang="en-US" sz="2400" b="1" dirty="0">
                <a:solidFill>
                  <a:schemeClr val="tx1"/>
                </a:solidFill>
              </a:rPr>
              <a:t>Test Builder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  <a:p>
            <a:pPr marL="514350" indent="-51435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Track Events/Tasks – such as external training, internal instructor-led training, meetings, daily drills, etc. </a:t>
            </a:r>
          </a:p>
          <a:p>
            <a:pPr marL="514350" indent="-514350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Information Gathering/Policy Distribution – such as surveys, inspections, and investigations.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12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EE0AA-98DF-4D26-B525-F5DA3C11A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35" y="4476220"/>
            <a:ext cx="8229600" cy="5791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Custom Activities continued…</a:t>
            </a:r>
          </a:p>
        </p:txBody>
      </p:sp>
      <p:pic>
        <p:nvPicPr>
          <p:cNvPr id="4" name="Custom Activity">
            <a:hlinkClick r:id="" action="ppaction://media"/>
            <a:extLst>
              <a:ext uri="{FF2B5EF4-FFF2-40B4-BE49-F238E27FC236}">
                <a16:creationId xmlns:a16="http://schemas.microsoft.com/office/drawing/2014/main" id="{DB4D35C9-4AC1-4DCC-BCD1-3CB8195FFF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963" y="341644"/>
            <a:ext cx="5978769" cy="399381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520277-49CA-482C-9576-AF20D5BCB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549" y="319633"/>
            <a:ext cx="2209277" cy="101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CD5A-B572-494A-BEAD-61D933645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440" y="30480"/>
            <a:ext cx="8229600" cy="57912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Generate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232CF-CE0D-4A0D-A34B-92DC99D53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The</a:t>
            </a:r>
            <a:r>
              <a:rPr lang="en-US" sz="2600" b="1" dirty="0">
                <a:solidFill>
                  <a:schemeClr val="tx1"/>
                </a:solidFill>
              </a:rPr>
              <a:t> Generate Reports </a:t>
            </a:r>
            <a:r>
              <a:rPr lang="en-US" sz="2600" dirty="0">
                <a:solidFill>
                  <a:schemeClr val="tx1"/>
                </a:solidFill>
              </a:rPr>
              <a:t>application provides administrators with the ability to quickly create a variety of different reports – which can be as detailed or specific as the need permits. </a:t>
            </a:r>
          </a:p>
          <a:p>
            <a:pPr marL="0" indent="0">
              <a:buNone/>
            </a:pPr>
            <a:endParaRPr lang="en-US" sz="2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To create a new report, click the </a:t>
            </a:r>
            <a:r>
              <a:rPr lang="en-US" sz="2600" b="1" dirty="0">
                <a:solidFill>
                  <a:schemeClr val="tx1"/>
                </a:solidFill>
              </a:rPr>
              <a:t>Generate Reports</a:t>
            </a:r>
            <a:r>
              <a:rPr lang="en-US" sz="2600" dirty="0">
                <a:solidFill>
                  <a:schemeClr val="tx1"/>
                </a:solidFill>
              </a:rPr>
              <a:t> tab from within the Administration section.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EBDFB-1659-43BF-8289-EF2EB1C3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86" y="3951254"/>
            <a:ext cx="1476032" cy="4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47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A917-A74F-494D-A7F2-23138E554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Generate Reports continued…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655EC-07C2-4993-8433-9CA5557BF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12" y="99486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The two most commonly utilized reports on TargetSolutions are…</a:t>
            </a:r>
          </a:p>
          <a:p>
            <a:pPr>
              <a:buAutoNum type="arabicParenR"/>
            </a:pPr>
            <a:r>
              <a:rPr lang="en-US" sz="2000" b="1" dirty="0">
                <a:solidFill>
                  <a:schemeClr val="tx1"/>
                </a:solidFill>
              </a:rPr>
              <a:t>Assignments – Incomplete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Which assignments are still pending/Who hasn’t done it yet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Displays incomplete assignments that apply to all date, user and assignment criteria selected. Overdue assignments appear on this report if they also apply to all criteria selected. </a:t>
            </a:r>
          </a:p>
          <a:p>
            <a:pPr>
              <a:buAutoNum type="arabicParenR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AutoNum type="arabicParenR"/>
            </a:pPr>
            <a:r>
              <a:rPr lang="en-US" sz="2000" b="1" dirty="0">
                <a:solidFill>
                  <a:schemeClr val="tx1"/>
                </a:solidFill>
              </a:rPr>
              <a:t>Completions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Who’s done it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sz="2000" b="1" dirty="0">
                <a:solidFill>
                  <a:schemeClr val="tx1"/>
                </a:solidFill>
              </a:rPr>
              <a:t>: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Displays completed assignments that apply to all date, user and assignment criteria selected. </a:t>
            </a:r>
          </a:p>
        </p:txBody>
      </p:sp>
    </p:spTree>
    <p:extLst>
      <p:ext uri="{BB962C8B-B14F-4D97-AF65-F5344CB8AC3E}">
        <p14:creationId xmlns:p14="http://schemas.microsoft.com/office/powerpoint/2010/main" val="777482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21ECE-1647-47E5-82D7-6F6A150C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35" y="4454562"/>
            <a:ext cx="8229600" cy="5791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Generate Reports continued…</a:t>
            </a:r>
            <a:endParaRPr lang="en-US" sz="2400" dirty="0"/>
          </a:p>
        </p:txBody>
      </p:sp>
      <p:pic>
        <p:nvPicPr>
          <p:cNvPr id="4" name="reports">
            <a:hlinkClick r:id="" action="ppaction://media"/>
            <a:extLst>
              <a:ext uri="{FF2B5EF4-FFF2-40B4-BE49-F238E27FC236}">
                <a16:creationId xmlns:a16="http://schemas.microsoft.com/office/drawing/2014/main" id="{E92021D4-AACD-443B-9908-30AD87B1EC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1502" y="109818"/>
            <a:ext cx="5254065" cy="415392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ADA514-2BD8-4270-9433-61197386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722" y="103212"/>
            <a:ext cx="1527082" cy="7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4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166209-8514-4BCC-ADAE-3493B088A9F5}"/>
              </a:ext>
            </a:extLst>
          </p:cNvPr>
          <p:cNvSpPr txBox="1"/>
          <p:nvPr/>
        </p:nvSpPr>
        <p:spPr>
          <a:xfrm>
            <a:off x="1406073" y="1510328"/>
            <a:ext cx="60973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Karly Arnold-Andrade</a:t>
            </a: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TargetSolutions Account Specialist for SCORE Members</a:t>
            </a:r>
          </a:p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858.376.1615   </a:t>
            </a:r>
          </a:p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karly.andrade@vectorsolutions.com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CD68A-72F4-4FF6-82AA-AF6DA2DB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09" y="3998686"/>
            <a:ext cx="2043292" cy="926999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BE80DB56-D2E1-4F10-86A1-0261F36DF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9509" y="478808"/>
            <a:ext cx="6153889" cy="79049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Feel free to connect with me…</a:t>
            </a:r>
          </a:p>
        </p:txBody>
      </p:sp>
    </p:spTree>
    <p:extLst>
      <p:ext uri="{BB962C8B-B14F-4D97-AF65-F5344CB8AC3E}">
        <p14:creationId xmlns:p14="http://schemas.microsoft.com/office/powerpoint/2010/main" val="273982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3C3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B6E58-1AAC-42E9-A5E3-A404BED2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2" y="1115454"/>
            <a:ext cx="2057400" cy="20574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Value-added service being provided by SCORE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E6BACF7-44FB-4C6B-957C-0F3AA9281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950" y="442686"/>
            <a:ext cx="5391149" cy="37781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tx1"/>
                </a:solidFill>
              </a:rPr>
              <a:t>As a member of </a:t>
            </a:r>
            <a:r>
              <a:rPr lang="en-US" sz="1900" b="1" dirty="0">
                <a:solidFill>
                  <a:schemeClr val="tx1"/>
                </a:solidFill>
              </a:rPr>
              <a:t>SCORE</a:t>
            </a:r>
            <a:r>
              <a:rPr lang="en-US" sz="1900" dirty="0">
                <a:solidFill>
                  <a:schemeClr val="tx1"/>
                </a:solidFill>
              </a:rPr>
              <a:t>, your organization receives access to the TargetSolutions online training platform at no cost. You also get access to support resources: </a:t>
            </a:r>
          </a:p>
          <a:p>
            <a:pPr marL="0" indent="0">
              <a:buNone/>
            </a:pPr>
            <a:endParaRPr lang="en-US" sz="19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9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24/7 Customer Support</a:t>
            </a:r>
          </a:p>
          <a:p>
            <a:pPr marL="0" indent="0">
              <a:buNone/>
            </a:pPr>
            <a:endParaRPr lang="en-US" sz="19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9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en-US" sz="19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800-840-8048</a:t>
            </a:r>
            <a:r>
              <a:rPr lang="en-US" sz="19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en-US" sz="19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9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Dedicated Account Specialist  </a:t>
            </a:r>
          </a:p>
          <a:p>
            <a:pPr marL="0" indent="0">
              <a:buNone/>
            </a:pPr>
            <a:endParaRPr lang="en-US" sz="19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9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9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Comprehensive Help Library</a:t>
            </a:r>
          </a:p>
          <a:p>
            <a:pPr marL="0" indent="0">
              <a:buNone/>
            </a:pPr>
            <a:endParaRPr lang="en-US" sz="1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83585-32B4-4528-AE87-639E3D2EE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760" y="2933496"/>
            <a:ext cx="667972" cy="698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09CB2-FE96-4980-A18C-0CFB2BF7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78" y="1492094"/>
            <a:ext cx="700277" cy="626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698A89-179E-4F55-B6AF-E8BBDE860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807" y="3977168"/>
            <a:ext cx="1102920" cy="723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53C63E-3A57-409B-8A58-1F86403D5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451" y="1973975"/>
            <a:ext cx="678485" cy="62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38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3FFB4-DFF2-4DC2-9C1F-C000824F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What questions do you have?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DD89D3-BDE6-49F8-8FFF-6147A7F14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399" y="941389"/>
            <a:ext cx="5047791" cy="3017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53A7FC-E561-4946-918E-B235AD1CA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97" y="4037760"/>
            <a:ext cx="2100974" cy="100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9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3C3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B6E58-1AAC-42E9-A5E3-A404BED2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2" y="1115454"/>
            <a:ext cx="2057400" cy="20574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Value-added service being provided by SCORE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4A8E13-4AF2-4037-BF2A-801E39671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726" y="141194"/>
            <a:ext cx="6178924" cy="61856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SCORE</a:t>
            </a:r>
            <a:r>
              <a:rPr lang="en-US" dirty="0">
                <a:solidFill>
                  <a:schemeClr val="tx1"/>
                </a:solidFill>
              </a:rPr>
              <a:t> members receive premium access to TargetSolutions.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0AB6B5-9C84-406A-8556-BFF03FCAF569}"/>
              </a:ext>
            </a:extLst>
          </p:cNvPr>
          <p:cNvSpPr/>
          <p:nvPr/>
        </p:nvSpPr>
        <p:spPr>
          <a:xfrm>
            <a:off x="2665751" y="1028698"/>
            <a:ext cx="39668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liability/risk mitigation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Achieve compliance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Foster a culture of safety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Track recertification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Communicate across channels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Distribute policy reviews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4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3C3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B6E58-1AAC-42E9-A5E3-A404BED26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882" y="1115454"/>
            <a:ext cx="2057400" cy="20574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</a:rPr>
              <a:t>Value-added service being provided by SCORE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4A8E13-4AF2-4037-BF2A-801E39671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2726" y="0"/>
            <a:ext cx="6178924" cy="4478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Platform Highlights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0AB6B5-9C84-406A-8556-BFF03FCAF569}"/>
              </a:ext>
            </a:extLst>
          </p:cNvPr>
          <p:cNvSpPr/>
          <p:nvPr/>
        </p:nvSpPr>
        <p:spPr>
          <a:xfrm>
            <a:off x="2598836" y="447816"/>
            <a:ext cx="569675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Access to premium TargetSolutions content, including Fire &amp; EMS courses, Water &amp; Wastewater courses, plus additional OSHA, HR, Driver’s Safety, Professional Development content, CA Compliance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“Sexual Harassment Prevention for Supervisors (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Calfornia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 1825)” &amp; “CA Local Agency Ethics (AB 1234)”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Complete required or mandated training 100% online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Provides powerful tools and applications to deliver training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Deliver custom training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Online Training and Records Management Program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Unlimited Users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102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0602-9BA8-4342-9509-F9C3023E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There are 3 easy ways for users to access TargetSolutions courses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C7B5F6-6EFE-4D69-8D3E-F4A677ECC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1071"/>
            <a:ext cx="7678132" cy="3394472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Administrators can make courses available via </a:t>
            </a:r>
            <a:r>
              <a:rPr lang="en-US" sz="2800" b="1" dirty="0">
                <a:solidFill>
                  <a:schemeClr val="tx1"/>
                </a:solidFill>
              </a:rPr>
              <a:t>Self-Assign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Administrators can </a:t>
            </a:r>
            <a:r>
              <a:rPr lang="en-US" sz="2800" b="1" dirty="0">
                <a:solidFill>
                  <a:schemeClr val="tx1"/>
                </a:solidFill>
              </a:rPr>
              <a:t>Create New Assignments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Administrators can bundle training together via </a:t>
            </a:r>
            <a:r>
              <a:rPr lang="en-US" sz="2800" b="1" dirty="0">
                <a:solidFill>
                  <a:schemeClr val="tx1"/>
                </a:solidFill>
              </a:rPr>
              <a:t>Manage Credentials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5892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5A09A-3EA6-477E-8EAD-26373EFDF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1. Self-Assign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D4FBA-4C9B-4DC6-81AF-40761F75C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            </a:t>
            </a:r>
            <a:r>
              <a:rPr lang="en-US" sz="2400" dirty="0">
                <a:solidFill>
                  <a:schemeClr val="tx1"/>
                </a:solidFill>
              </a:rPr>
              <a:t>The</a:t>
            </a:r>
            <a:r>
              <a:rPr lang="en-US" sz="2400" b="1" dirty="0">
                <a:solidFill>
                  <a:schemeClr val="tx1"/>
                </a:solidFill>
              </a:rPr>
              <a:t> Self- Assign </a:t>
            </a:r>
            <a:r>
              <a:rPr lang="en-US" sz="2400" dirty="0">
                <a:solidFill>
                  <a:schemeClr val="tx1"/>
                </a:solidFill>
              </a:rPr>
              <a:t>tab gives users a place to view all the courses (and custom activities) that have been made available to them at any time by their organization's administrator.</a:t>
            </a:r>
          </a:p>
          <a:p>
            <a:pPr marL="0" indent="0">
              <a:buNone/>
            </a:pPr>
            <a:endParaRPr lang="en-US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             </a:t>
            </a:r>
            <a:r>
              <a:rPr lang="en-US" sz="2400" dirty="0">
                <a:solidFill>
                  <a:schemeClr val="tx1"/>
                </a:solidFill>
              </a:rPr>
              <a:t>TargetSolutions courses are made self-assignable in the </a:t>
            </a:r>
            <a:r>
              <a:rPr lang="en-US" sz="2400" b="1" dirty="0">
                <a:solidFill>
                  <a:schemeClr val="tx1"/>
                </a:solidFill>
              </a:rPr>
              <a:t>Course Library </a:t>
            </a:r>
            <a:r>
              <a:rPr lang="en-US" sz="2400" dirty="0">
                <a:solidFill>
                  <a:schemeClr val="tx1"/>
                </a:solidFill>
              </a:rPr>
              <a:t>tab, found in the Administration section.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55DED-4893-4F9E-BA99-8509D66D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88" y="3178812"/>
            <a:ext cx="1199869" cy="360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8B664-679B-44C8-86BA-A01C7C958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88" y="1012083"/>
            <a:ext cx="1097147" cy="38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68048-D759-465D-BE88-4282AAAB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32" y="4468814"/>
            <a:ext cx="6866820" cy="39858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Self-Assign Continued…</a:t>
            </a:r>
          </a:p>
        </p:txBody>
      </p:sp>
      <p:pic>
        <p:nvPicPr>
          <p:cNvPr id="4" name="Self-Assign">
            <a:hlinkClick r:id="" action="ppaction://media"/>
            <a:extLst>
              <a:ext uri="{FF2B5EF4-FFF2-40B4-BE49-F238E27FC236}">
                <a16:creationId xmlns:a16="http://schemas.microsoft.com/office/drawing/2014/main" id="{9CF88E08-5180-4EAB-B8F7-4913B2DB0B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866" y="56114"/>
            <a:ext cx="5767754" cy="4212674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6A4AEE-2D08-4B34-9385-1B302786B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618" y="0"/>
            <a:ext cx="1708313" cy="8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0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E050-273D-4CFD-8F5F-93585867A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2. Create New Assignments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6881F-484A-4503-9E52-139584DFF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81" y="1007935"/>
            <a:ext cx="8229600" cy="33944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Create New Assignments </a:t>
            </a:r>
            <a:r>
              <a:rPr lang="en-US" dirty="0">
                <a:solidFill>
                  <a:schemeClr val="tx1"/>
                </a:solidFill>
              </a:rPr>
              <a:t>is located in the Assignments tab, found in the Administration section. With this tool, administrators can easily create assignments for users.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Easy as…</a:t>
            </a:r>
            <a:r>
              <a:rPr lang="en-US" dirty="0">
                <a:solidFill>
                  <a:srgbClr val="0070C0"/>
                </a:solidFill>
              </a:rPr>
              <a:t>1</a:t>
            </a:r>
            <a:r>
              <a:rPr lang="en-US" dirty="0"/>
              <a:t>, </a:t>
            </a:r>
            <a:r>
              <a:rPr lang="en-US" dirty="0">
                <a:solidFill>
                  <a:srgbClr val="FFC000"/>
                </a:solidFill>
              </a:rPr>
              <a:t>2</a:t>
            </a:r>
            <a:r>
              <a:rPr lang="en-US" dirty="0"/>
              <a:t>, </a:t>
            </a:r>
            <a:r>
              <a:rPr lang="en-US" dirty="0">
                <a:solidFill>
                  <a:srgbClr val="00B050"/>
                </a:solidFill>
              </a:rPr>
              <a:t>3</a:t>
            </a:r>
            <a:r>
              <a:rPr lang="en-US" dirty="0"/>
              <a:t>! 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Select desired courses (or activities)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C000"/>
                </a:solidFill>
              </a:rPr>
              <a:t>Select users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Set start &amp; due dates (and set up optional email notifications too)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7B562-6A3F-42D1-9106-06D6A70EC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12" y="2132647"/>
            <a:ext cx="3091423" cy="365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8AC1C5-0688-4428-BCB3-E7C6A206F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974" y="1599918"/>
            <a:ext cx="14001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6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BFE02-D004-40BF-B7BC-318C3416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4580966"/>
            <a:ext cx="7214715" cy="313853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Create New Assignments Continued…</a:t>
            </a:r>
          </a:p>
        </p:txBody>
      </p:sp>
      <p:pic>
        <p:nvPicPr>
          <p:cNvPr id="4" name="create new assignments">
            <a:hlinkClick r:id="" action="ppaction://media"/>
            <a:extLst>
              <a:ext uri="{FF2B5EF4-FFF2-40B4-BE49-F238E27FC236}">
                <a16:creationId xmlns:a16="http://schemas.microsoft.com/office/drawing/2014/main" id="{FD8E1918-1684-4100-9C85-B24FD1DE59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6044" y="110532"/>
            <a:ext cx="6207073" cy="422493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D7FD96-747D-4BB3-8761-459D95507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239" y="-13208"/>
            <a:ext cx="2032281" cy="9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5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E6DC3ED99DC443A20E49EB6B299606" ma:contentTypeVersion="2" ma:contentTypeDescription="Create a new document." ma:contentTypeScope="" ma:versionID="2fb7566b2811cb705bb11e2b9761e0d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6f9746fe128b0ca74698fd9d7c13d39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D301C32-06A1-45C9-9171-5E2A8AAE2661}"/>
</file>

<file path=customXml/itemProps2.xml><?xml version="1.0" encoding="utf-8"?>
<ds:datastoreItem xmlns:ds="http://schemas.openxmlformats.org/officeDocument/2006/customXml" ds:itemID="{DADB6D28-166A-4243-80A8-375F987ADF36}"/>
</file>

<file path=customXml/itemProps3.xml><?xml version="1.0" encoding="utf-8"?>
<ds:datastoreItem xmlns:ds="http://schemas.openxmlformats.org/officeDocument/2006/customXml" ds:itemID="{30FA2E8E-AF76-41E1-983B-DF92984E8D00}"/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584</Words>
  <Application>Microsoft Office PowerPoint</Application>
  <PresentationFormat>On-screen Show (16:9)</PresentationFormat>
  <Paragraphs>101</Paragraphs>
  <Slides>20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PowerPoint Presentation</vt:lpstr>
      <vt:lpstr>Value-added service being provided by SCORE </vt:lpstr>
      <vt:lpstr>Value-added service being provided by SCORE </vt:lpstr>
      <vt:lpstr>Value-added service being provided by SCORE </vt:lpstr>
      <vt:lpstr>There are 3 easy ways for users to access TargetSolutions courses…</vt:lpstr>
      <vt:lpstr>1. Self-Assign</vt:lpstr>
      <vt:lpstr>Self-Assign Continued…</vt:lpstr>
      <vt:lpstr>2. Create New Assignments</vt:lpstr>
      <vt:lpstr>Create New Assignments Continued…</vt:lpstr>
      <vt:lpstr>3. Bundle training together – Custom Credentials</vt:lpstr>
      <vt:lpstr>Custom Credentials Continued…</vt:lpstr>
      <vt:lpstr>Custom Credentials Continued…</vt:lpstr>
      <vt:lpstr>Custom Activities</vt:lpstr>
      <vt:lpstr>Custom Activities continued…</vt:lpstr>
      <vt:lpstr>Custom Activities continued…</vt:lpstr>
      <vt:lpstr>Generate Reports</vt:lpstr>
      <vt:lpstr>Generate Reports continued…</vt:lpstr>
      <vt:lpstr>Generate Reports continued…</vt:lpstr>
      <vt:lpstr>PowerPoint Presentation</vt:lpstr>
      <vt:lpstr>What questions do you have?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 Solutions SCORE presentation 11-1-2018</dc:title>
  <dc:creator>Karly Andrade</dc:creator>
  <cp:lastModifiedBy>Karly Andrade</cp:lastModifiedBy>
  <cp:revision>59</cp:revision>
  <dcterms:created xsi:type="dcterms:W3CDTF">2018-10-08T23:10:22Z</dcterms:created>
  <dcterms:modified xsi:type="dcterms:W3CDTF">2018-10-30T23:24:14Z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0x01010062E6DC3ED99DC443A20E49EB6B299606</vt:lpwstr>
  </property>
</Properties>
</file>