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5" r:id="rId1"/>
  </p:sldMasterIdLst>
  <p:notesMasterIdLst>
    <p:notesMasterId r:id="rId39"/>
  </p:notesMasterIdLst>
  <p:handoutMasterIdLst>
    <p:handoutMasterId r:id="rId40"/>
  </p:handoutMasterIdLst>
  <p:sldIdLst>
    <p:sldId id="377" r:id="rId2"/>
    <p:sldId id="392" r:id="rId3"/>
    <p:sldId id="378" r:id="rId4"/>
    <p:sldId id="380" r:id="rId5"/>
    <p:sldId id="381" r:id="rId6"/>
    <p:sldId id="413" r:id="rId7"/>
    <p:sldId id="382" r:id="rId8"/>
    <p:sldId id="414" r:id="rId9"/>
    <p:sldId id="407" r:id="rId10"/>
    <p:sldId id="415" r:id="rId11"/>
    <p:sldId id="383" r:id="rId12"/>
    <p:sldId id="384" r:id="rId13"/>
    <p:sldId id="398" r:id="rId14"/>
    <p:sldId id="399" r:id="rId15"/>
    <p:sldId id="406" r:id="rId16"/>
    <p:sldId id="416" r:id="rId17"/>
    <p:sldId id="401" r:id="rId18"/>
    <p:sldId id="400" r:id="rId19"/>
    <p:sldId id="402" r:id="rId20"/>
    <p:sldId id="393" r:id="rId21"/>
    <p:sldId id="394" r:id="rId22"/>
    <p:sldId id="403" r:id="rId23"/>
    <p:sldId id="395" r:id="rId24"/>
    <p:sldId id="397" r:id="rId25"/>
    <p:sldId id="404" r:id="rId26"/>
    <p:sldId id="405" r:id="rId27"/>
    <p:sldId id="385" r:id="rId28"/>
    <p:sldId id="386" r:id="rId29"/>
    <p:sldId id="387" r:id="rId30"/>
    <p:sldId id="389" r:id="rId31"/>
    <p:sldId id="388" r:id="rId32"/>
    <p:sldId id="409" r:id="rId33"/>
    <p:sldId id="408" r:id="rId34"/>
    <p:sldId id="410" r:id="rId35"/>
    <p:sldId id="411" r:id="rId36"/>
    <p:sldId id="412" r:id="rId37"/>
    <p:sldId id="379" r:id="rId38"/>
  </p:sldIdLst>
  <p:sldSz cx="9144000" cy="6858000" type="screen4x3"/>
  <p:notesSz cx="7023100" cy="93091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0">
          <p15:clr>
            <a:srgbClr val="A4A3A4"/>
          </p15:clr>
        </p15:guide>
        <p15:guide id="2" pos="373">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4ar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578A"/>
    <a:srgbClr val="EAEAEA"/>
    <a:srgbClr val="8E9300"/>
    <a:srgbClr val="8B98A1"/>
    <a:srgbClr val="A4AEB5"/>
    <a:srgbClr val="B26F16"/>
    <a:srgbClr val="D1CAC3"/>
    <a:srgbClr val="5F5F5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585" autoAdjust="0"/>
  </p:normalViewPr>
  <p:slideViewPr>
    <p:cSldViewPr>
      <p:cViewPr varScale="1">
        <p:scale>
          <a:sx n="71" d="100"/>
          <a:sy n="71" d="100"/>
        </p:scale>
        <p:origin x="1068" y="60"/>
      </p:cViewPr>
      <p:guideLst>
        <p:guide orient="horz" pos="240"/>
        <p:guide pos="373"/>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4" d="100"/>
          <a:sy n="64" d="100"/>
        </p:scale>
        <p:origin x="-1368"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43649" cy="466379"/>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algn="l" defTabSz="933223" eaLnBrk="1" hangingPunct="1">
              <a:defRPr sz="1200">
                <a:cs typeface="+mn-cs"/>
              </a:defRPr>
            </a:lvl1pPr>
          </a:lstStyle>
          <a:p>
            <a:pPr>
              <a:defRPr/>
            </a:pPr>
            <a:endParaRPr lang="en-US" dirty="0"/>
          </a:p>
        </p:txBody>
      </p:sp>
      <p:sp>
        <p:nvSpPr>
          <p:cNvPr id="45059" name="Rectangle 3"/>
          <p:cNvSpPr>
            <a:spLocks noGrp="1" noChangeArrowheads="1"/>
          </p:cNvSpPr>
          <p:nvPr>
            <p:ph type="dt" sz="quarter" idx="1"/>
          </p:nvPr>
        </p:nvSpPr>
        <p:spPr bwMode="auto">
          <a:xfrm>
            <a:off x="3977928" y="0"/>
            <a:ext cx="3043649" cy="466379"/>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algn="r" defTabSz="933223" eaLnBrk="1" hangingPunct="1">
              <a:defRPr sz="1200">
                <a:cs typeface="+mn-cs"/>
              </a:defRPr>
            </a:lvl1pPr>
          </a:lstStyle>
          <a:p>
            <a:pPr>
              <a:defRPr/>
            </a:pPr>
            <a:endParaRPr lang="en-US" dirty="0"/>
          </a:p>
        </p:txBody>
      </p:sp>
      <p:sp>
        <p:nvSpPr>
          <p:cNvPr id="45060" name="Rectangle 4"/>
          <p:cNvSpPr>
            <a:spLocks noGrp="1" noChangeArrowheads="1"/>
          </p:cNvSpPr>
          <p:nvPr>
            <p:ph type="ftr" sz="quarter" idx="2"/>
          </p:nvPr>
        </p:nvSpPr>
        <p:spPr bwMode="auto">
          <a:xfrm>
            <a:off x="0" y="8841183"/>
            <a:ext cx="3043649" cy="466379"/>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algn="l" defTabSz="933223" eaLnBrk="1" hangingPunct="1">
              <a:defRPr sz="1200">
                <a:cs typeface="+mn-cs"/>
              </a:defRPr>
            </a:lvl1pPr>
          </a:lstStyle>
          <a:p>
            <a:pPr>
              <a:defRPr/>
            </a:pPr>
            <a:endParaRPr lang="en-US" dirty="0"/>
          </a:p>
        </p:txBody>
      </p:sp>
      <p:sp>
        <p:nvSpPr>
          <p:cNvPr id="45061" name="Rectangle 5"/>
          <p:cNvSpPr>
            <a:spLocks noGrp="1" noChangeArrowheads="1"/>
          </p:cNvSpPr>
          <p:nvPr>
            <p:ph type="sldNum" sz="quarter" idx="3"/>
          </p:nvPr>
        </p:nvSpPr>
        <p:spPr bwMode="auto">
          <a:xfrm>
            <a:off x="3977928" y="8841183"/>
            <a:ext cx="3043649" cy="466379"/>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algn="r" defTabSz="933223" eaLnBrk="1" hangingPunct="1">
              <a:defRPr sz="1200">
                <a:cs typeface="+mn-cs"/>
              </a:defRPr>
            </a:lvl1pPr>
          </a:lstStyle>
          <a:p>
            <a:pPr>
              <a:defRPr/>
            </a:pPr>
            <a:fld id="{C05064CD-A452-45BB-8343-D62169B6C352}" type="slidenum">
              <a:rPr lang="en-US"/>
              <a:pPr>
                <a:defRPr/>
              </a:pPr>
              <a:t>‹#›</a:t>
            </a:fld>
            <a:endParaRPr lang="en-US" dirty="0"/>
          </a:p>
        </p:txBody>
      </p:sp>
    </p:spTree>
    <p:extLst>
      <p:ext uri="{BB962C8B-B14F-4D97-AF65-F5344CB8AC3E}">
        <p14:creationId xmlns:p14="http://schemas.microsoft.com/office/powerpoint/2010/main" val="131303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43649" cy="466379"/>
          </a:xfrm>
          <a:prstGeom prst="rect">
            <a:avLst/>
          </a:prstGeom>
          <a:noFill/>
          <a:ln w="9525">
            <a:noFill/>
            <a:miter lim="800000"/>
            <a:headEnd/>
            <a:tailEnd/>
          </a:ln>
          <a:effectLst/>
        </p:spPr>
        <p:txBody>
          <a:bodyPr vert="horz" wrap="square" lIns="92357" tIns="46178" rIns="92357" bIns="46178" numCol="1" anchor="t" anchorCtr="0" compatLnSpc="1">
            <a:prstTxWarp prst="textNoShape">
              <a:avLst/>
            </a:prstTxWarp>
          </a:bodyPr>
          <a:lstStyle>
            <a:lvl1pPr algn="l" eaLnBrk="1" hangingPunct="1">
              <a:defRPr sz="1200">
                <a:cs typeface="+mn-cs"/>
              </a:defRPr>
            </a:lvl1pPr>
          </a:lstStyle>
          <a:p>
            <a:pPr>
              <a:defRPr/>
            </a:pPr>
            <a:endParaRPr lang="en-US" dirty="0"/>
          </a:p>
        </p:txBody>
      </p:sp>
      <p:sp>
        <p:nvSpPr>
          <p:cNvPr id="76803" name="Rectangle 3"/>
          <p:cNvSpPr>
            <a:spLocks noGrp="1" noChangeArrowheads="1"/>
          </p:cNvSpPr>
          <p:nvPr>
            <p:ph type="dt" idx="1"/>
          </p:nvPr>
        </p:nvSpPr>
        <p:spPr bwMode="auto">
          <a:xfrm>
            <a:off x="3977928" y="0"/>
            <a:ext cx="3043649" cy="466379"/>
          </a:xfrm>
          <a:prstGeom prst="rect">
            <a:avLst/>
          </a:prstGeom>
          <a:noFill/>
          <a:ln w="9525">
            <a:noFill/>
            <a:miter lim="800000"/>
            <a:headEnd/>
            <a:tailEnd/>
          </a:ln>
          <a:effectLst/>
        </p:spPr>
        <p:txBody>
          <a:bodyPr vert="horz" wrap="square" lIns="92357" tIns="46178" rIns="92357" bIns="46178" numCol="1" anchor="t" anchorCtr="0" compatLnSpc="1">
            <a:prstTxWarp prst="textNoShape">
              <a:avLst/>
            </a:prstTxWarp>
          </a:bodyPr>
          <a:lstStyle>
            <a:lvl1pPr algn="r" eaLnBrk="1" hangingPunct="1">
              <a:defRPr sz="1200">
                <a:cs typeface="+mn-cs"/>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702616" y="4422131"/>
            <a:ext cx="5617870" cy="4189711"/>
          </a:xfrm>
          <a:prstGeom prst="rect">
            <a:avLst/>
          </a:prstGeom>
          <a:noFill/>
          <a:ln w="9525">
            <a:noFill/>
            <a:miter lim="800000"/>
            <a:headEnd/>
            <a:tailEnd/>
          </a:ln>
          <a:effectLst/>
        </p:spPr>
        <p:txBody>
          <a:bodyPr vert="horz" wrap="square" lIns="92357" tIns="46178" rIns="92357" bIns="461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8841183"/>
            <a:ext cx="3043649" cy="466379"/>
          </a:xfrm>
          <a:prstGeom prst="rect">
            <a:avLst/>
          </a:prstGeom>
          <a:noFill/>
          <a:ln w="9525">
            <a:noFill/>
            <a:miter lim="800000"/>
            <a:headEnd/>
            <a:tailEnd/>
          </a:ln>
          <a:effectLst/>
        </p:spPr>
        <p:txBody>
          <a:bodyPr vert="horz" wrap="square" lIns="92357" tIns="46178" rIns="92357" bIns="46178" numCol="1" anchor="b" anchorCtr="0" compatLnSpc="1">
            <a:prstTxWarp prst="textNoShape">
              <a:avLst/>
            </a:prstTxWarp>
          </a:bodyPr>
          <a:lstStyle>
            <a:lvl1pPr algn="l" eaLnBrk="1" hangingPunct="1">
              <a:defRPr sz="1200">
                <a:cs typeface="+mn-cs"/>
              </a:defRPr>
            </a:lvl1pPr>
          </a:lstStyle>
          <a:p>
            <a:pPr>
              <a:defRPr/>
            </a:pPr>
            <a:endParaRPr lang="en-US" dirty="0"/>
          </a:p>
        </p:txBody>
      </p:sp>
      <p:sp>
        <p:nvSpPr>
          <p:cNvPr id="76807" name="Rectangle 7"/>
          <p:cNvSpPr>
            <a:spLocks noGrp="1" noChangeArrowheads="1"/>
          </p:cNvSpPr>
          <p:nvPr>
            <p:ph type="sldNum" sz="quarter" idx="5"/>
          </p:nvPr>
        </p:nvSpPr>
        <p:spPr bwMode="auto">
          <a:xfrm>
            <a:off x="3977928" y="8841183"/>
            <a:ext cx="3043649" cy="466379"/>
          </a:xfrm>
          <a:prstGeom prst="rect">
            <a:avLst/>
          </a:prstGeom>
          <a:noFill/>
          <a:ln w="9525">
            <a:noFill/>
            <a:miter lim="800000"/>
            <a:headEnd/>
            <a:tailEnd/>
          </a:ln>
          <a:effectLst/>
        </p:spPr>
        <p:txBody>
          <a:bodyPr vert="horz" wrap="square" lIns="92357" tIns="46178" rIns="92357" bIns="46178" numCol="1" anchor="b" anchorCtr="0" compatLnSpc="1">
            <a:prstTxWarp prst="textNoShape">
              <a:avLst/>
            </a:prstTxWarp>
          </a:bodyPr>
          <a:lstStyle>
            <a:lvl1pPr algn="r" eaLnBrk="1" hangingPunct="1">
              <a:defRPr sz="1200">
                <a:cs typeface="+mn-cs"/>
              </a:defRPr>
            </a:lvl1pPr>
          </a:lstStyle>
          <a:p>
            <a:pPr>
              <a:defRPr/>
            </a:pPr>
            <a:fld id="{F6174E92-2A51-4871-AEFB-3764E96B38E1}" type="slidenum">
              <a:rPr lang="en-US"/>
              <a:pPr>
                <a:defRPr/>
              </a:pPr>
              <a:t>‹#›</a:t>
            </a:fld>
            <a:endParaRPr lang="en-US" dirty="0"/>
          </a:p>
        </p:txBody>
      </p:sp>
    </p:spTree>
    <p:extLst>
      <p:ext uri="{BB962C8B-B14F-4D97-AF65-F5344CB8AC3E}">
        <p14:creationId xmlns:p14="http://schemas.microsoft.com/office/powerpoint/2010/main" val="3213628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174E92-2A51-4871-AEFB-3764E96B38E1}" type="slidenum">
              <a:rPr lang="en-US" smtClean="0"/>
              <a:pPr>
                <a:defRPr/>
              </a:pPr>
              <a:t>13</a:t>
            </a:fld>
            <a:endParaRPr lang="en-US" dirty="0"/>
          </a:p>
        </p:txBody>
      </p:sp>
    </p:spTree>
    <p:extLst>
      <p:ext uri="{BB962C8B-B14F-4D97-AF65-F5344CB8AC3E}">
        <p14:creationId xmlns:p14="http://schemas.microsoft.com/office/powerpoint/2010/main" val="1955460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C6A05-D6A3-41F2-97C0-849F3CA1AC85}" type="slidenum">
              <a:rPr lang="en-US" smtClean="0"/>
              <a:t>‹#›</a:t>
            </a:fld>
            <a:endParaRPr lang="en-US" dirty="0"/>
          </a:p>
        </p:txBody>
      </p:sp>
    </p:spTree>
    <p:extLst>
      <p:ext uri="{BB962C8B-B14F-4D97-AF65-F5344CB8AC3E}">
        <p14:creationId xmlns:p14="http://schemas.microsoft.com/office/powerpoint/2010/main" val="1601833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C6A05-D6A3-41F2-97C0-849F3CA1AC85}" type="slidenum">
              <a:rPr lang="en-US" smtClean="0"/>
              <a:t>‹#›</a:t>
            </a:fld>
            <a:endParaRPr lang="en-US" dirty="0"/>
          </a:p>
        </p:txBody>
      </p:sp>
    </p:spTree>
    <p:extLst>
      <p:ext uri="{BB962C8B-B14F-4D97-AF65-F5344CB8AC3E}">
        <p14:creationId xmlns:p14="http://schemas.microsoft.com/office/powerpoint/2010/main" val="300202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C6A05-D6A3-41F2-97C0-849F3CA1AC85}" type="slidenum">
              <a:rPr lang="en-US" smtClean="0"/>
              <a:t>‹#›</a:t>
            </a:fld>
            <a:endParaRPr lang="en-US" dirty="0"/>
          </a:p>
        </p:txBody>
      </p:sp>
    </p:spTree>
    <p:extLst>
      <p:ext uri="{BB962C8B-B14F-4D97-AF65-F5344CB8AC3E}">
        <p14:creationId xmlns:p14="http://schemas.microsoft.com/office/powerpoint/2010/main" val="354128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
            <a:ext cx="8610600" cy="1066799"/>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295400"/>
            <a:ext cx="8382000" cy="5334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10600" y="6553200"/>
            <a:ext cx="533400" cy="304800"/>
          </a:xfrm>
        </p:spPr>
        <p:txBody>
          <a:bodyPr/>
          <a:lstStyle>
            <a:lvl1pPr>
              <a:defRPr sz="1000" i="1">
                <a:solidFill>
                  <a:schemeClr val="bg1"/>
                </a:solidFill>
              </a:defRPr>
            </a:lvl1pPr>
          </a:lstStyle>
          <a:p>
            <a:fld id="{947C6A05-D6A3-41F2-97C0-849F3CA1AC85}" type="slidenum">
              <a:rPr lang="en-US" smtClean="0"/>
              <a:pPr/>
              <a:t>‹#›</a:t>
            </a:fld>
            <a:endParaRPr lang="en-US" dirty="0"/>
          </a:p>
        </p:txBody>
      </p:sp>
    </p:spTree>
    <p:extLst>
      <p:ext uri="{BB962C8B-B14F-4D97-AF65-F5344CB8AC3E}">
        <p14:creationId xmlns:p14="http://schemas.microsoft.com/office/powerpoint/2010/main" val="1332531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8610600" y="6553200"/>
            <a:ext cx="533400" cy="304800"/>
          </a:xfrm>
        </p:spPr>
        <p:txBody>
          <a:bodyPr/>
          <a:lstStyle>
            <a:lvl1pPr>
              <a:defRPr sz="1000" i="1">
                <a:solidFill>
                  <a:schemeClr val="bg1"/>
                </a:solidFill>
              </a:defRPr>
            </a:lvl1pPr>
          </a:lstStyle>
          <a:p>
            <a:fld id="{947C6A05-D6A3-41F2-97C0-849F3CA1AC85}" type="slidenum">
              <a:rPr lang="en-US" smtClean="0"/>
              <a:pPr/>
              <a:t>‹#›</a:t>
            </a:fld>
            <a:endParaRPr lang="en-US" dirty="0"/>
          </a:p>
        </p:txBody>
      </p:sp>
    </p:spTree>
    <p:extLst>
      <p:ext uri="{BB962C8B-B14F-4D97-AF65-F5344CB8AC3E}">
        <p14:creationId xmlns:p14="http://schemas.microsoft.com/office/powerpoint/2010/main" val="5816080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7C6A05-D6A3-41F2-97C0-849F3CA1AC85}" type="slidenum">
              <a:rPr lang="en-US" smtClean="0"/>
              <a:t>‹#›</a:t>
            </a:fld>
            <a:endParaRPr lang="en-US" dirty="0"/>
          </a:p>
        </p:txBody>
      </p:sp>
    </p:spTree>
    <p:extLst>
      <p:ext uri="{BB962C8B-B14F-4D97-AF65-F5344CB8AC3E}">
        <p14:creationId xmlns:p14="http://schemas.microsoft.com/office/powerpoint/2010/main" val="12775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7C6A05-D6A3-41F2-97C0-849F3CA1AC85}" type="slidenum">
              <a:rPr lang="en-US" smtClean="0"/>
              <a:t>‹#›</a:t>
            </a:fld>
            <a:endParaRPr lang="en-US" dirty="0"/>
          </a:p>
        </p:txBody>
      </p:sp>
    </p:spTree>
    <p:extLst>
      <p:ext uri="{BB962C8B-B14F-4D97-AF65-F5344CB8AC3E}">
        <p14:creationId xmlns:p14="http://schemas.microsoft.com/office/powerpoint/2010/main" val="397627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7C6A05-D6A3-41F2-97C0-849F3CA1AC85}" type="slidenum">
              <a:rPr lang="en-US" smtClean="0"/>
              <a:t>‹#›</a:t>
            </a:fld>
            <a:endParaRPr lang="en-US" dirty="0"/>
          </a:p>
        </p:txBody>
      </p:sp>
    </p:spTree>
    <p:extLst>
      <p:ext uri="{BB962C8B-B14F-4D97-AF65-F5344CB8AC3E}">
        <p14:creationId xmlns:p14="http://schemas.microsoft.com/office/powerpoint/2010/main" val="297609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t>‹#›</a:t>
            </a:fld>
            <a:endParaRPr lang="en-US" dirty="0"/>
          </a:p>
        </p:txBody>
      </p:sp>
    </p:spTree>
    <p:extLst>
      <p:ext uri="{BB962C8B-B14F-4D97-AF65-F5344CB8AC3E}">
        <p14:creationId xmlns:p14="http://schemas.microsoft.com/office/powerpoint/2010/main" val="112041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7C6A05-D6A3-41F2-97C0-849F3CA1AC85}" type="slidenum">
              <a:rPr lang="en-US" smtClean="0"/>
              <a:t>‹#›</a:t>
            </a:fld>
            <a:endParaRPr lang="en-US" dirty="0"/>
          </a:p>
        </p:txBody>
      </p:sp>
    </p:spTree>
    <p:extLst>
      <p:ext uri="{BB962C8B-B14F-4D97-AF65-F5344CB8AC3E}">
        <p14:creationId xmlns:p14="http://schemas.microsoft.com/office/powerpoint/2010/main" val="405613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7C6A05-D6A3-41F2-97C0-849F3CA1AC85}" type="slidenum">
              <a:rPr lang="en-US" smtClean="0"/>
              <a:t>‹#›</a:t>
            </a:fld>
            <a:endParaRPr lang="en-US" dirty="0"/>
          </a:p>
        </p:txBody>
      </p:sp>
    </p:spTree>
    <p:extLst>
      <p:ext uri="{BB962C8B-B14F-4D97-AF65-F5344CB8AC3E}">
        <p14:creationId xmlns:p14="http://schemas.microsoft.com/office/powerpoint/2010/main" val="75908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C6A05-D6A3-41F2-97C0-849F3CA1AC85}" type="slidenum">
              <a:rPr lang="en-US" smtClean="0"/>
              <a:t>‹#›</a:t>
            </a:fld>
            <a:endParaRPr lang="en-US" dirty="0"/>
          </a:p>
        </p:txBody>
      </p:sp>
    </p:spTree>
    <p:extLst>
      <p:ext uri="{BB962C8B-B14F-4D97-AF65-F5344CB8AC3E}">
        <p14:creationId xmlns:p14="http://schemas.microsoft.com/office/powerpoint/2010/main" val="933688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csac-eia.org/resources/eia-documen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533400" y="1066800"/>
            <a:ext cx="4114800" cy="4419600"/>
          </a:xfrm>
          <a:effectLst>
            <a:outerShdw blurRad="50800" dist="38100" dir="2700000" algn="tl" rotWithShape="0">
              <a:prstClr val="black">
                <a:alpha val="40000"/>
              </a:prstClr>
            </a:outerShdw>
          </a:effectLst>
        </p:spPr>
        <p:txBody>
          <a:bodyPr anchor="ctr">
            <a:normAutofit/>
          </a:bodyPr>
          <a:lstStyle/>
          <a:p>
            <a:pPr algn="l">
              <a:spcBef>
                <a:spcPts val="1000"/>
              </a:spcBef>
            </a:pPr>
            <a:r>
              <a:rPr lang="en-US" sz="4800" dirty="0" smtClean="0">
                <a:solidFill>
                  <a:schemeClr val="bg1"/>
                </a:solidFill>
                <a:latin typeface="Arial" panose="020B0604020202020204" pitchFamily="34" charset="0"/>
                <a:ea typeface="+mn-ea"/>
                <a:cs typeface="Arial" panose="020B0604020202020204" pitchFamily="34" charset="0"/>
              </a:rPr>
              <a:t>CSAC EIA POLLUTION</a:t>
            </a:r>
            <a:br>
              <a:rPr lang="en-US" sz="4800" dirty="0" smtClean="0">
                <a:solidFill>
                  <a:schemeClr val="bg1"/>
                </a:solidFill>
                <a:latin typeface="Arial" panose="020B0604020202020204" pitchFamily="34" charset="0"/>
                <a:ea typeface="+mn-ea"/>
                <a:cs typeface="Arial" panose="020B0604020202020204" pitchFamily="34" charset="0"/>
              </a:rPr>
            </a:br>
            <a:r>
              <a:rPr lang="en-US" sz="4800" dirty="0" smtClean="0">
                <a:solidFill>
                  <a:schemeClr val="bg1"/>
                </a:solidFill>
                <a:latin typeface="Arial" panose="020B0604020202020204" pitchFamily="34" charset="0"/>
                <a:ea typeface="+mn-ea"/>
                <a:cs typeface="Arial" panose="020B0604020202020204" pitchFamily="34" charset="0"/>
              </a:rPr>
              <a:t>SUMMARY</a:t>
            </a:r>
            <a:endParaRPr lang="en-US" sz="4800" dirty="0">
              <a:solidFill>
                <a:schemeClr val="bg1"/>
              </a:solidFill>
              <a:latin typeface="Arial" panose="020B0604020202020204" pitchFamily="34" charset="0"/>
              <a:ea typeface="+mn-ea"/>
              <a:cs typeface="Arial" panose="020B0604020202020204" pitchFamily="34" charset="0"/>
            </a:endParaRPr>
          </a:p>
        </p:txBody>
      </p:sp>
      <p:sp>
        <p:nvSpPr>
          <p:cNvPr id="2" name="Subtitle 1"/>
          <p:cNvSpPr>
            <a:spLocks noGrp="1"/>
          </p:cNvSpPr>
          <p:nvPr>
            <p:ph type="subTitle" idx="1"/>
          </p:nvPr>
        </p:nvSpPr>
        <p:spPr>
          <a:xfrm>
            <a:off x="1066800" y="5702570"/>
            <a:ext cx="6858000" cy="1122362"/>
          </a:xfrm>
        </p:spPr>
        <p:txBody>
          <a:bodyPr>
            <a:normAutofit fontScale="92500" lnSpcReduction="10000"/>
          </a:bodyPr>
          <a:lstStyle/>
          <a:p>
            <a:pPr algn="l">
              <a:lnSpc>
                <a:spcPct val="124000"/>
              </a:lnSpc>
              <a:spcBef>
                <a:spcPts val="0"/>
              </a:spcBef>
              <a:spcAft>
                <a:spcPts val="600"/>
              </a:spcAft>
            </a:pPr>
            <a:r>
              <a:rPr lang="en-US" sz="1200" dirty="0" smtClean="0">
                <a:solidFill>
                  <a:schemeClr val="tx1">
                    <a:lumMod val="75000"/>
                    <a:lumOff val="25000"/>
                  </a:schemeClr>
                </a:solidFill>
                <a:latin typeface="Arial" panose="020B0604020202020204" pitchFamily="34" charset="0"/>
                <a:cs typeface="Arial" panose="020B0604020202020204" pitchFamily="34" charset="0"/>
              </a:rPr>
              <a:t>PRESENTED BY:</a:t>
            </a:r>
          </a:p>
          <a:p>
            <a:pPr algn="l">
              <a:lnSpc>
                <a:spcPct val="124000"/>
              </a:lnSpc>
              <a:spcBef>
                <a:spcPts val="0"/>
              </a:spcBef>
            </a:pPr>
            <a:r>
              <a:rPr lang="en-US" sz="1600" dirty="0" smtClean="0">
                <a:solidFill>
                  <a:schemeClr val="tx1">
                    <a:lumMod val="75000"/>
                    <a:lumOff val="25000"/>
                  </a:schemeClr>
                </a:solidFill>
                <a:latin typeface="Arial" panose="020B0604020202020204" pitchFamily="34" charset="0"/>
                <a:cs typeface="Arial" panose="020B0604020202020204" pitchFamily="34" charset="0"/>
              </a:rPr>
              <a:t>Marcus Beverly</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algn="l">
              <a:lnSpc>
                <a:spcPct val="124000"/>
              </a:lnSpc>
              <a:spcBef>
                <a:spcPts val="0"/>
              </a:spcBef>
            </a:pPr>
            <a:r>
              <a:rPr lang="en-US" sz="1400" dirty="0" smtClean="0">
                <a:solidFill>
                  <a:schemeClr val="tx1">
                    <a:lumMod val="75000"/>
                    <a:lumOff val="25000"/>
                  </a:schemeClr>
                </a:solidFill>
                <a:latin typeface="Arial" panose="020B0604020202020204" pitchFamily="34" charset="0"/>
                <a:cs typeface="Arial" panose="020B0604020202020204" pitchFamily="34" charset="0"/>
              </a:rPr>
              <a:t>SCORE Board Meeting </a:t>
            </a:r>
          </a:p>
          <a:p>
            <a:pPr algn="l">
              <a:lnSpc>
                <a:spcPct val="124000"/>
              </a:lnSpc>
              <a:spcBef>
                <a:spcPts val="0"/>
              </a:spcBef>
            </a:pPr>
            <a:r>
              <a:rPr lang="en-US" sz="1400" dirty="0" smtClean="0">
                <a:solidFill>
                  <a:schemeClr val="tx1">
                    <a:lumMod val="75000"/>
                    <a:lumOff val="25000"/>
                  </a:schemeClr>
                </a:solidFill>
                <a:latin typeface="Arial" panose="020B0604020202020204" pitchFamily="34" charset="0"/>
                <a:cs typeface="Arial" panose="020B0604020202020204" pitchFamily="34" charset="0"/>
              </a:rPr>
              <a:t>January 19, 2018</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COVERED? </a:t>
            </a:r>
            <a:r>
              <a:rPr lang="en-US" sz="1800" dirty="0"/>
              <a:t>(CONT.)</a:t>
            </a:r>
            <a:endParaRPr lang="en-US" dirty="0"/>
          </a:p>
        </p:txBody>
      </p:sp>
      <p:sp>
        <p:nvSpPr>
          <p:cNvPr id="3" name="Content Placeholder 2"/>
          <p:cNvSpPr>
            <a:spLocks noGrp="1"/>
          </p:cNvSpPr>
          <p:nvPr>
            <p:ph idx="1"/>
          </p:nvPr>
        </p:nvSpPr>
        <p:spPr>
          <a:xfrm>
            <a:off x="495300" y="1084729"/>
            <a:ext cx="8382000" cy="5334000"/>
          </a:xfrm>
        </p:spPr>
        <p:txBody>
          <a:bodyPr>
            <a:normAutofit/>
          </a:bodyPr>
          <a:lstStyle/>
          <a:p>
            <a:pPr marL="0" indent="0">
              <a:buClr>
                <a:srgbClr val="21578A"/>
              </a:buClr>
              <a:buNone/>
            </a:pPr>
            <a:r>
              <a:rPr lang="en-US" sz="2400" b="1" dirty="0" smtClean="0"/>
              <a:t>Contamination</a:t>
            </a:r>
            <a:r>
              <a:rPr lang="en-US" sz="2400" dirty="0" smtClean="0"/>
              <a:t> </a:t>
            </a:r>
            <a:r>
              <a:rPr lang="en-US" sz="2400" dirty="0"/>
              <a:t>means:</a:t>
            </a:r>
          </a:p>
          <a:p>
            <a:pPr marL="0" indent="0">
              <a:buNone/>
            </a:pPr>
            <a:r>
              <a:rPr lang="en-US" sz="2400" b="1" dirty="0" smtClean="0"/>
              <a:t>1. </a:t>
            </a:r>
            <a:r>
              <a:rPr lang="en-US" sz="2400" dirty="0"/>
              <a:t>The discharge, dispersal, release or escape of any </a:t>
            </a:r>
            <a:r>
              <a:rPr lang="en-US" sz="2400" b="1" dirty="0"/>
              <a:t>contaminants </a:t>
            </a:r>
            <a:r>
              <a:rPr lang="en-US" sz="2400" dirty="0"/>
              <a:t>into or upon land, </a:t>
            </a:r>
            <a:r>
              <a:rPr lang="en-US" sz="2400" dirty="0" smtClean="0"/>
              <a:t>or any </a:t>
            </a:r>
            <a:r>
              <a:rPr lang="en-US" sz="2400" dirty="0"/>
              <a:t>structure on land, the atmosphere or any watercourse or body of water, </a:t>
            </a:r>
            <a:r>
              <a:rPr lang="en-US" sz="2400" dirty="0" smtClean="0"/>
              <a:t>including groundwater</a:t>
            </a:r>
            <a:r>
              <a:rPr lang="en-US" sz="2400" dirty="0"/>
              <a:t>, provided such conditions are not naturally present in the environment in </a:t>
            </a:r>
            <a:r>
              <a:rPr lang="en-US" sz="2400" dirty="0" smtClean="0"/>
              <a:t>the amounts </a:t>
            </a:r>
            <a:r>
              <a:rPr lang="en-US" sz="2400" dirty="0"/>
              <a:t>or concentrations </a:t>
            </a:r>
            <a:r>
              <a:rPr lang="en-US" sz="2400" dirty="0" smtClean="0"/>
              <a:t>discovered. </a:t>
            </a:r>
            <a:r>
              <a:rPr lang="en-US" sz="2400" dirty="0"/>
              <a:t>Contamination shall be deemed to include contaminated potable water, reclaimed </a:t>
            </a:r>
            <a:r>
              <a:rPr lang="en-US" sz="2400" dirty="0" smtClean="0"/>
              <a:t>and recycled </a:t>
            </a:r>
            <a:r>
              <a:rPr lang="en-US" sz="2400" dirty="0"/>
              <a:t>water, and biosolids</a:t>
            </a:r>
            <a:r>
              <a:rPr lang="en-US" sz="2400" dirty="0" smtClean="0"/>
              <a:t>.</a:t>
            </a:r>
          </a:p>
          <a:p>
            <a:endParaRPr lang="en-US" sz="2400" dirty="0" smtClean="0"/>
          </a:p>
          <a:p>
            <a:pPr marL="0" indent="0">
              <a:buNone/>
            </a:pPr>
            <a:r>
              <a:rPr lang="en-US" sz="2400" b="1" dirty="0" smtClean="0"/>
              <a:t>2</a:t>
            </a:r>
            <a:r>
              <a:rPr lang="en-US" sz="2400" b="1" dirty="0"/>
              <a:t>. </a:t>
            </a:r>
            <a:r>
              <a:rPr lang="en-US" sz="2400" dirty="0"/>
              <a:t>The presence of </a:t>
            </a:r>
            <a:r>
              <a:rPr lang="en-US" sz="2400" b="1" dirty="0"/>
              <a:t>contaminants </a:t>
            </a:r>
            <a:r>
              <a:rPr lang="en-US" sz="2400" dirty="0"/>
              <a:t>that have been illegally disposed of or abandoned </a:t>
            </a:r>
            <a:r>
              <a:rPr lang="en-US" sz="2400" dirty="0" smtClean="0"/>
              <a:t>at </a:t>
            </a:r>
            <a:r>
              <a:rPr lang="en-US" sz="2400" b="1" dirty="0" smtClean="0"/>
              <a:t>your </a:t>
            </a:r>
            <a:r>
              <a:rPr lang="en-US" sz="2400" b="1" dirty="0"/>
              <a:t>insured location </a:t>
            </a:r>
            <a:r>
              <a:rPr lang="en-US" sz="2400" dirty="0"/>
              <a:t>by parties other than an </a:t>
            </a:r>
            <a:r>
              <a:rPr lang="en-US" sz="2400" b="1" dirty="0"/>
              <a:t>insured </a:t>
            </a:r>
            <a:r>
              <a:rPr lang="en-US" sz="2400" dirty="0"/>
              <a:t>provided such </a:t>
            </a:r>
            <a:r>
              <a:rPr lang="en-US" sz="2400" dirty="0" smtClean="0"/>
              <a:t>presence, disposal </a:t>
            </a:r>
            <a:r>
              <a:rPr lang="en-US" sz="2400" dirty="0"/>
              <a:t>or abandonment are unknown to the </a:t>
            </a:r>
            <a:r>
              <a:rPr lang="en-US" sz="2400" b="1" dirty="0"/>
              <a:t>insured</a:t>
            </a:r>
            <a:r>
              <a:rPr lang="en-US" sz="2400" dirty="0"/>
              <a:t>.</a:t>
            </a:r>
            <a:endParaRPr lang="en-US" sz="2400" b="1" dirty="0" smtClean="0"/>
          </a:p>
        </p:txBody>
      </p:sp>
      <p:sp>
        <p:nvSpPr>
          <p:cNvPr id="4" name="Slide Number Placeholder 3"/>
          <p:cNvSpPr>
            <a:spLocks noGrp="1"/>
          </p:cNvSpPr>
          <p:nvPr>
            <p:ph type="sldNum" sz="quarter" idx="12"/>
          </p:nvPr>
        </p:nvSpPr>
        <p:spPr/>
        <p:txBody>
          <a:bodyPr/>
          <a:lstStyle/>
          <a:p>
            <a:fld id="{947C6A05-D6A3-41F2-97C0-849F3CA1AC85}" type="slidenum">
              <a:rPr lang="en-US" smtClean="0"/>
              <a:pPr/>
              <a:t>9</a:t>
            </a:fld>
            <a:endParaRPr lang="en-US" dirty="0"/>
          </a:p>
        </p:txBody>
      </p:sp>
    </p:spTree>
    <p:extLst>
      <p:ext uri="{BB962C8B-B14F-4D97-AF65-F5344CB8AC3E}">
        <p14:creationId xmlns:p14="http://schemas.microsoft.com/office/powerpoint/2010/main" val="1278410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IS </a:t>
            </a:r>
            <a:r>
              <a:rPr lang="en-US" u="sng" dirty="0" smtClean="0"/>
              <a:t>NOT</a:t>
            </a:r>
            <a:r>
              <a:rPr lang="en-US" dirty="0" smtClean="0"/>
              <a:t> </a:t>
            </a:r>
            <a:r>
              <a:rPr lang="en-US" dirty="0"/>
              <a:t>COVERED? </a:t>
            </a:r>
          </a:p>
        </p:txBody>
      </p:sp>
      <p:sp>
        <p:nvSpPr>
          <p:cNvPr id="3" name="Content Placeholder 2"/>
          <p:cNvSpPr>
            <a:spLocks noGrp="1"/>
          </p:cNvSpPr>
          <p:nvPr>
            <p:ph idx="1"/>
          </p:nvPr>
        </p:nvSpPr>
        <p:spPr/>
        <p:txBody>
          <a:bodyPr>
            <a:normAutofit lnSpcReduction="10000"/>
          </a:bodyPr>
          <a:lstStyle/>
          <a:p>
            <a:pPr lvl="0">
              <a:buClr>
                <a:srgbClr val="21578A"/>
              </a:buClr>
              <a:buFont typeface="Wingdings" panose="05000000000000000000" pitchFamily="2" charset="2"/>
              <a:buChar char="§"/>
            </a:pPr>
            <a:r>
              <a:rPr lang="en-US" dirty="0"/>
              <a:t>Asbestos and Lead Paint (does not apply to soil or watercourse or body of water including ground water and inadvertent </a:t>
            </a:r>
            <a:r>
              <a:rPr lang="en-US" dirty="0" smtClean="0"/>
              <a:t>disturbance)</a:t>
            </a:r>
          </a:p>
          <a:p>
            <a:pPr lvl="0">
              <a:buClr>
                <a:srgbClr val="21578A"/>
              </a:buClr>
              <a:buFont typeface="Wingdings" panose="05000000000000000000" pitchFamily="2" charset="2"/>
              <a:buChar char="§"/>
            </a:pPr>
            <a:r>
              <a:rPr lang="en-US" dirty="0" smtClean="0"/>
              <a:t>Communicable </a:t>
            </a:r>
            <a:r>
              <a:rPr lang="en-US" dirty="0"/>
              <a:t>Diseases (does not apply to exposure to medical </a:t>
            </a:r>
            <a:r>
              <a:rPr lang="en-US" dirty="0" smtClean="0"/>
              <a:t>waste)</a:t>
            </a:r>
          </a:p>
          <a:p>
            <a:pPr lvl="0">
              <a:buClr>
                <a:srgbClr val="21578A"/>
              </a:buClr>
              <a:buFont typeface="Wingdings" panose="05000000000000000000" pitchFamily="2" charset="2"/>
              <a:buChar char="§"/>
            </a:pPr>
            <a:r>
              <a:rPr lang="en-US" dirty="0" smtClean="0"/>
              <a:t>Contractual Liability</a:t>
            </a:r>
          </a:p>
          <a:p>
            <a:pPr lvl="0">
              <a:buClr>
                <a:srgbClr val="21578A"/>
              </a:buClr>
              <a:buFont typeface="Wingdings" panose="05000000000000000000" pitchFamily="2" charset="2"/>
              <a:buChar char="§"/>
            </a:pPr>
            <a:r>
              <a:rPr lang="en-US" dirty="0" smtClean="0"/>
              <a:t>Criminal </a:t>
            </a:r>
            <a:r>
              <a:rPr lang="en-US" dirty="0"/>
              <a:t>Fines and </a:t>
            </a:r>
            <a:r>
              <a:rPr lang="en-US" dirty="0" smtClean="0"/>
              <a:t>Penalties</a:t>
            </a:r>
          </a:p>
          <a:p>
            <a:pPr lvl="0">
              <a:buClr>
                <a:srgbClr val="21578A"/>
              </a:buClr>
              <a:buFont typeface="Wingdings" panose="05000000000000000000" pitchFamily="2" charset="2"/>
              <a:buChar char="§"/>
            </a:pPr>
            <a:r>
              <a:rPr lang="en-US" dirty="0" smtClean="0"/>
              <a:t>Damage </a:t>
            </a:r>
            <a:r>
              <a:rPr lang="en-US" dirty="0"/>
              <a:t>to Insured’s </a:t>
            </a:r>
            <a:r>
              <a:rPr lang="en-US" dirty="0" smtClean="0"/>
              <a:t>Property</a:t>
            </a:r>
          </a:p>
          <a:p>
            <a:pPr lvl="0">
              <a:buClr>
                <a:srgbClr val="21578A"/>
              </a:buClr>
              <a:buFont typeface="Wingdings" panose="05000000000000000000" pitchFamily="2" charset="2"/>
              <a:buChar char="§"/>
            </a:pPr>
            <a:r>
              <a:rPr lang="en-US" dirty="0" smtClean="0"/>
              <a:t>Divested </a:t>
            </a:r>
            <a:r>
              <a:rPr lang="en-US" dirty="0"/>
              <a:t>Property Limitation; exclusion applies after Divestiture </a:t>
            </a:r>
            <a:r>
              <a:rPr lang="en-US" dirty="0" smtClean="0"/>
              <a:t>Date</a:t>
            </a:r>
          </a:p>
          <a:p>
            <a:pPr lvl="0">
              <a:buClr>
                <a:srgbClr val="21578A"/>
              </a:buClr>
              <a:buFont typeface="Wingdings" panose="05000000000000000000" pitchFamily="2" charset="2"/>
              <a:buChar char="§"/>
            </a:pPr>
            <a:r>
              <a:rPr lang="en-US" dirty="0" smtClean="0"/>
              <a:t>Underground </a:t>
            </a:r>
            <a:r>
              <a:rPr lang="en-US" dirty="0"/>
              <a:t>Storage Tank Compliance </a:t>
            </a:r>
            <a:r>
              <a:rPr lang="en-US" dirty="0" smtClean="0"/>
              <a:t>Exclusion</a:t>
            </a:r>
          </a:p>
          <a:p>
            <a:pPr lvl="0">
              <a:buClr>
                <a:srgbClr val="21578A"/>
              </a:buClr>
              <a:buFont typeface="Wingdings" panose="05000000000000000000" pitchFamily="2" charset="2"/>
              <a:buChar char="§"/>
            </a:pPr>
            <a:r>
              <a:rPr lang="en-US" dirty="0" smtClean="0"/>
              <a:t>Employer’s Liability</a:t>
            </a:r>
          </a:p>
        </p:txBody>
      </p:sp>
      <p:sp>
        <p:nvSpPr>
          <p:cNvPr id="4" name="Slide Number Placeholder 3"/>
          <p:cNvSpPr>
            <a:spLocks noGrp="1"/>
          </p:cNvSpPr>
          <p:nvPr>
            <p:ph type="sldNum" sz="quarter" idx="12"/>
          </p:nvPr>
        </p:nvSpPr>
        <p:spPr/>
        <p:txBody>
          <a:bodyPr/>
          <a:lstStyle/>
          <a:p>
            <a:fld id="{947C6A05-D6A3-41F2-97C0-849F3CA1AC85}" type="slidenum">
              <a:rPr lang="en-US" smtClean="0"/>
              <a:pPr/>
              <a:t>10</a:t>
            </a:fld>
            <a:endParaRPr lang="en-US" dirty="0"/>
          </a:p>
        </p:txBody>
      </p:sp>
    </p:spTree>
    <p:extLst>
      <p:ext uri="{BB962C8B-B14F-4D97-AF65-F5344CB8AC3E}">
        <p14:creationId xmlns:p14="http://schemas.microsoft.com/office/powerpoint/2010/main" val="296842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u="sng" dirty="0"/>
              <a:t>NOT</a:t>
            </a:r>
            <a:r>
              <a:rPr lang="en-US" dirty="0"/>
              <a:t> COVERED? </a:t>
            </a:r>
            <a:r>
              <a:rPr lang="en-US" sz="1800" dirty="0"/>
              <a:t>(CONT.)</a:t>
            </a:r>
            <a:endParaRPr lang="en-US" dirty="0"/>
          </a:p>
        </p:txBody>
      </p:sp>
      <p:sp>
        <p:nvSpPr>
          <p:cNvPr id="3" name="Content Placeholder 2"/>
          <p:cNvSpPr>
            <a:spLocks noGrp="1"/>
          </p:cNvSpPr>
          <p:nvPr>
            <p:ph idx="1"/>
          </p:nvPr>
        </p:nvSpPr>
        <p:spPr>
          <a:xfrm>
            <a:off x="533400" y="1084729"/>
            <a:ext cx="8382000" cy="5334000"/>
          </a:xfrm>
        </p:spPr>
        <p:txBody>
          <a:bodyPr>
            <a:normAutofit/>
          </a:bodyPr>
          <a:lstStyle/>
          <a:p>
            <a:pPr>
              <a:buClr>
                <a:srgbClr val="21578A"/>
              </a:buClr>
              <a:buFont typeface="Wingdings" panose="05000000000000000000" pitchFamily="2" charset="2"/>
              <a:buChar char="§"/>
            </a:pPr>
            <a:r>
              <a:rPr lang="en-US" dirty="0"/>
              <a:t>Hostile </a:t>
            </a:r>
            <a:r>
              <a:rPr lang="en-US" dirty="0" smtClean="0"/>
              <a:t>Acts</a:t>
            </a:r>
          </a:p>
          <a:p>
            <a:pPr>
              <a:buClr>
                <a:srgbClr val="21578A"/>
              </a:buClr>
              <a:buFont typeface="Wingdings" panose="05000000000000000000" pitchFamily="2" charset="2"/>
              <a:buChar char="§"/>
            </a:pPr>
            <a:r>
              <a:rPr lang="en-US" dirty="0" smtClean="0"/>
              <a:t>Insured’s </a:t>
            </a:r>
            <a:r>
              <a:rPr lang="en-US" dirty="0"/>
              <a:t>Costs of Goods or </a:t>
            </a:r>
            <a:r>
              <a:rPr lang="en-US" dirty="0" smtClean="0"/>
              <a:t>Services</a:t>
            </a:r>
          </a:p>
          <a:p>
            <a:pPr lvl="0">
              <a:buClr>
                <a:srgbClr val="21578A"/>
              </a:buClr>
              <a:buFont typeface="Wingdings" panose="05000000000000000000" pitchFamily="2" charset="2"/>
              <a:buChar char="§"/>
            </a:pPr>
            <a:r>
              <a:rPr lang="en-US" dirty="0" smtClean="0"/>
              <a:t>Insured </a:t>
            </a:r>
            <a:r>
              <a:rPr lang="en-US" dirty="0"/>
              <a:t>versus insured</a:t>
            </a:r>
          </a:p>
          <a:p>
            <a:pPr lvl="0">
              <a:buClr>
                <a:srgbClr val="21578A"/>
              </a:buClr>
              <a:buFont typeface="Wingdings" panose="05000000000000000000" pitchFamily="2" charset="2"/>
              <a:buChar char="§"/>
            </a:pPr>
            <a:r>
              <a:rPr lang="en-US" dirty="0"/>
              <a:t>Material Change</a:t>
            </a:r>
          </a:p>
          <a:p>
            <a:pPr lvl="0">
              <a:buClr>
                <a:srgbClr val="21578A"/>
              </a:buClr>
              <a:buFont typeface="Wingdings" panose="05000000000000000000" pitchFamily="2" charset="2"/>
              <a:buChar char="§"/>
            </a:pPr>
            <a:r>
              <a:rPr lang="en-US" dirty="0"/>
              <a:t>Non-Disclosed Known Contamination</a:t>
            </a:r>
          </a:p>
          <a:p>
            <a:pPr lvl="0">
              <a:buClr>
                <a:srgbClr val="21578A"/>
              </a:buClr>
              <a:buFont typeface="Wingdings" panose="05000000000000000000" pitchFamily="2" charset="2"/>
              <a:buChar char="§"/>
            </a:pPr>
            <a:r>
              <a:rPr lang="en-US" dirty="0"/>
              <a:t>Nuclear Liability</a:t>
            </a:r>
          </a:p>
          <a:p>
            <a:pPr lvl="0">
              <a:buClr>
                <a:srgbClr val="21578A"/>
              </a:buClr>
              <a:buFont typeface="Wingdings" panose="05000000000000000000" pitchFamily="2" charset="2"/>
              <a:buChar char="§"/>
            </a:pPr>
            <a:r>
              <a:rPr lang="en-US" dirty="0"/>
              <a:t>Product Liability</a:t>
            </a:r>
          </a:p>
          <a:p>
            <a:pPr lvl="0">
              <a:buClr>
                <a:srgbClr val="21578A"/>
              </a:buClr>
              <a:buFont typeface="Wingdings" panose="05000000000000000000" pitchFamily="2" charset="2"/>
              <a:buChar char="§"/>
            </a:pPr>
            <a:r>
              <a:rPr lang="en-US" dirty="0"/>
              <a:t>Failure Or Violation Of Land Use Controls </a:t>
            </a:r>
            <a:endParaRPr lang="en-US" dirty="0" smtClean="0"/>
          </a:p>
          <a:p>
            <a:pPr lvl="0">
              <a:buClr>
                <a:srgbClr val="21578A"/>
              </a:buClr>
              <a:buFont typeface="Wingdings" panose="05000000000000000000" pitchFamily="2" charset="2"/>
              <a:buChar char="§"/>
            </a:pPr>
            <a:r>
              <a:rPr lang="en-US" u="sng" dirty="0" smtClean="0"/>
              <a:t>Civil </a:t>
            </a:r>
            <a:r>
              <a:rPr lang="en-US" u="sng" dirty="0"/>
              <a:t>Or Administrative Fines Or Penalties </a:t>
            </a:r>
            <a:endParaRPr lang="en-US" u="sng" dirty="0" smtClean="0"/>
          </a:p>
          <a:p>
            <a:pPr lvl="0">
              <a:buClr>
                <a:srgbClr val="21578A"/>
              </a:buClr>
              <a:buFont typeface="Wingdings" panose="05000000000000000000" pitchFamily="2" charset="2"/>
              <a:buChar char="§"/>
            </a:pPr>
            <a:r>
              <a:rPr lang="en-US" dirty="0" smtClean="0"/>
              <a:t>Willful </a:t>
            </a:r>
            <a:r>
              <a:rPr lang="en-US" dirty="0"/>
              <a:t>Non-Compliance and Dishonest </a:t>
            </a:r>
            <a:r>
              <a:rPr lang="en-US" dirty="0" smtClean="0"/>
              <a:t>Acts</a:t>
            </a:r>
          </a:p>
          <a:p>
            <a:pPr marL="0" lvl="0" indent="0">
              <a:buClr>
                <a:srgbClr val="21578A"/>
              </a:buClr>
              <a:buNone/>
            </a:pPr>
            <a:endParaRPr lang="en-US" dirty="0"/>
          </a:p>
          <a:p>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11</a:t>
            </a:fld>
            <a:endParaRPr lang="en-US" dirty="0"/>
          </a:p>
        </p:txBody>
      </p:sp>
    </p:spTree>
    <p:extLst>
      <p:ext uri="{BB962C8B-B14F-4D97-AF65-F5344CB8AC3E}">
        <p14:creationId xmlns:p14="http://schemas.microsoft.com/office/powerpoint/2010/main" val="419276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KEY TERMS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47C6A05-D6A3-41F2-97C0-849F3CA1AC85}" type="slidenum">
              <a:rPr lang="en-US" smtClean="0"/>
              <a:pPr/>
              <a:t>12</a:t>
            </a:fld>
            <a:endParaRPr lang="en-US" dirty="0"/>
          </a:p>
        </p:txBody>
      </p:sp>
    </p:spTree>
    <p:extLst>
      <p:ext uri="{BB962C8B-B14F-4D97-AF65-F5344CB8AC3E}">
        <p14:creationId xmlns:p14="http://schemas.microsoft.com/office/powerpoint/2010/main" val="2625402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152400" y="1295400"/>
            <a:ext cx="8839200" cy="5334000"/>
          </a:xfrm>
        </p:spPr>
        <p:txBody>
          <a:bodyPr>
            <a:normAutofit fontScale="92500" lnSpcReduction="10000"/>
          </a:bodyPr>
          <a:lstStyle/>
          <a:p>
            <a:pPr>
              <a:buClr>
                <a:srgbClr val="21578A"/>
              </a:buClr>
              <a:buFont typeface="Wingdings" panose="05000000000000000000" pitchFamily="2" charset="2"/>
              <a:buChar char="§"/>
            </a:pPr>
            <a:r>
              <a:rPr lang="en-US" b="1" dirty="0"/>
              <a:t>Airports</a:t>
            </a:r>
            <a:endParaRPr lang="en-US" dirty="0"/>
          </a:p>
          <a:p>
            <a:pPr lvl="1">
              <a:buClr>
                <a:srgbClr val="21578A"/>
              </a:buClr>
              <a:buFont typeface="Wingdings" panose="05000000000000000000" pitchFamily="2" charset="2"/>
              <a:buChar char="§"/>
            </a:pPr>
            <a:r>
              <a:rPr lang="en-US" dirty="0"/>
              <a:t>Sudden and Accidental Coverage only!</a:t>
            </a:r>
          </a:p>
          <a:p>
            <a:pPr lvl="1">
              <a:buClr>
                <a:srgbClr val="21578A"/>
              </a:buClr>
              <a:buFont typeface="Wingdings" panose="05000000000000000000" pitchFamily="2" charset="2"/>
              <a:buChar char="§"/>
            </a:pPr>
            <a:r>
              <a:rPr lang="en-US" dirty="0"/>
              <a:t>Must be </a:t>
            </a:r>
            <a:r>
              <a:rPr lang="en-US" dirty="0" smtClean="0"/>
              <a:t>reported </a:t>
            </a:r>
            <a:r>
              <a:rPr lang="en-US" dirty="0"/>
              <a:t>within 7 days of discovery</a:t>
            </a:r>
          </a:p>
          <a:p>
            <a:pPr>
              <a:buClr>
                <a:srgbClr val="21578A"/>
              </a:buClr>
              <a:buFont typeface="Wingdings" panose="05000000000000000000" pitchFamily="2" charset="2"/>
              <a:buChar char="§"/>
            </a:pPr>
            <a:r>
              <a:rPr lang="en-US" b="1" dirty="0"/>
              <a:t>Contractors Environmental Coverage</a:t>
            </a:r>
          </a:p>
          <a:p>
            <a:pPr lvl="1">
              <a:buClr>
                <a:srgbClr val="21578A"/>
              </a:buClr>
              <a:buFont typeface="Wingdings" panose="05000000000000000000" pitchFamily="2" charset="2"/>
              <a:buChar char="§"/>
            </a:pPr>
            <a:r>
              <a:rPr lang="en-US" dirty="0"/>
              <a:t>Retroactive Date: 07/01/2001</a:t>
            </a:r>
          </a:p>
          <a:p>
            <a:pPr lvl="1">
              <a:buClr>
                <a:srgbClr val="21578A"/>
              </a:buClr>
              <a:buFont typeface="Wingdings" panose="05000000000000000000" pitchFamily="2" charset="2"/>
              <a:buChar char="§"/>
            </a:pPr>
            <a:r>
              <a:rPr lang="en-US" dirty="0"/>
              <a:t>Land-based pesticide/herbicide spraying, house-hold hazardous waste collection events, and weatherization assistance programs performed by or on behalf of a Named Insured</a:t>
            </a:r>
          </a:p>
          <a:p>
            <a:pPr>
              <a:buClr>
                <a:srgbClr val="21578A"/>
              </a:buClr>
              <a:buFont typeface="Wingdings" panose="05000000000000000000" pitchFamily="2" charset="2"/>
              <a:buChar char="§"/>
            </a:pPr>
            <a:r>
              <a:rPr lang="en-US" b="1" dirty="0"/>
              <a:t>Landfills</a:t>
            </a:r>
          </a:p>
          <a:p>
            <a:pPr lvl="1">
              <a:buClr>
                <a:srgbClr val="21578A"/>
              </a:buClr>
              <a:buFont typeface="Wingdings" panose="05000000000000000000" pitchFamily="2" charset="2"/>
              <a:buChar char="§"/>
            </a:pPr>
            <a:r>
              <a:rPr lang="en-US" dirty="0"/>
              <a:t>Third Party Off Site Coverage Only</a:t>
            </a:r>
            <a:r>
              <a:rPr lang="en-US" dirty="0" smtClean="0"/>
              <a:t>!</a:t>
            </a:r>
            <a:endParaRPr lang="en-US" b="1" dirty="0" smtClean="0"/>
          </a:p>
          <a:p>
            <a:pPr>
              <a:buClr>
                <a:srgbClr val="21578A"/>
              </a:buClr>
              <a:buFont typeface="Wingdings" panose="05000000000000000000" pitchFamily="2" charset="2"/>
              <a:buChar char="§"/>
            </a:pPr>
            <a:r>
              <a:rPr lang="en-US" b="1" dirty="0" smtClean="0"/>
              <a:t>UST (Underground Storage Tank)</a:t>
            </a:r>
            <a:endParaRPr lang="en-US" dirty="0"/>
          </a:p>
          <a:p>
            <a:pPr lvl="1">
              <a:buClr>
                <a:srgbClr val="21578A"/>
              </a:buClr>
              <a:buFont typeface="Wingdings" panose="05000000000000000000" pitchFamily="2" charset="2"/>
              <a:buChar char="§"/>
            </a:pPr>
            <a:r>
              <a:rPr lang="en-US" dirty="0" smtClean="0"/>
              <a:t>Have to be scheduled to be covered</a:t>
            </a:r>
          </a:p>
          <a:p>
            <a:pPr lvl="1">
              <a:buClr>
                <a:srgbClr val="21578A"/>
              </a:buClr>
              <a:buFont typeface="Wingdings" panose="05000000000000000000" pitchFamily="2" charset="2"/>
              <a:buChar char="§"/>
            </a:pPr>
            <a:r>
              <a:rPr lang="en-US" dirty="0" smtClean="0"/>
              <a:t>No financial assurance under the program, we have separate policy if client needs it</a:t>
            </a: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13</a:t>
            </a:fld>
            <a:endParaRPr lang="en-US" dirty="0"/>
          </a:p>
        </p:txBody>
      </p:sp>
    </p:spTree>
    <p:extLst>
      <p:ext uri="{BB962C8B-B14F-4D97-AF65-F5344CB8AC3E}">
        <p14:creationId xmlns:p14="http://schemas.microsoft.com/office/powerpoint/2010/main" val="3651851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p:txBody>
          <a:bodyPr>
            <a:normAutofit/>
          </a:bodyPr>
          <a:lstStyle/>
          <a:p>
            <a:pPr>
              <a:buClr>
                <a:srgbClr val="21578A"/>
              </a:buClr>
              <a:buFont typeface="Wingdings" panose="05000000000000000000" pitchFamily="2" charset="2"/>
              <a:buChar char="§"/>
            </a:pPr>
            <a:r>
              <a:rPr lang="en-US" b="1" dirty="0" smtClean="0"/>
              <a:t>Claims </a:t>
            </a:r>
            <a:endParaRPr lang="en-US" dirty="0"/>
          </a:p>
          <a:p>
            <a:pPr lvl="1">
              <a:lnSpc>
                <a:spcPct val="100000"/>
              </a:lnSpc>
              <a:spcBef>
                <a:spcPts val="600"/>
              </a:spcBef>
              <a:buClr>
                <a:srgbClr val="21578A"/>
              </a:buClr>
              <a:buFont typeface="Wingdings" panose="05000000000000000000" pitchFamily="2" charset="2"/>
              <a:buChar char="§"/>
            </a:pPr>
            <a:r>
              <a:rPr lang="en-US" i="1" dirty="0" smtClean="0"/>
              <a:t>Need consent from carrier</a:t>
            </a:r>
            <a:r>
              <a:rPr lang="en-US" dirty="0" smtClean="0"/>
              <a:t>, except during an emergency.  Any costs incurred without the carrier consent will NOT be covered under the policy or credited to the SIR, except emergency expenses</a:t>
            </a:r>
            <a:endParaRPr lang="en-US" dirty="0"/>
          </a:p>
          <a:p>
            <a:pPr lvl="1">
              <a:lnSpc>
                <a:spcPct val="100000"/>
              </a:lnSpc>
              <a:spcBef>
                <a:spcPts val="600"/>
              </a:spcBef>
              <a:buClr>
                <a:srgbClr val="21578A"/>
              </a:buClr>
              <a:buFont typeface="Wingdings" panose="05000000000000000000" pitchFamily="2" charset="2"/>
              <a:buChar char="§"/>
            </a:pPr>
            <a:r>
              <a:rPr lang="en-US" dirty="0" smtClean="0"/>
              <a:t>Emergency expenses means reasonable and necessary expenses incurred to contain, control, or mitigate contamination that is imminent and substantial endangerment to:</a:t>
            </a:r>
          </a:p>
          <a:p>
            <a:pPr marL="457200" lvl="1" indent="0">
              <a:lnSpc>
                <a:spcPct val="100000"/>
              </a:lnSpc>
              <a:spcBef>
                <a:spcPts val="600"/>
              </a:spcBef>
              <a:buClr>
                <a:srgbClr val="21578A"/>
              </a:buClr>
              <a:buNone/>
            </a:pPr>
            <a:r>
              <a:rPr lang="en-US" dirty="0"/>
              <a:t>	</a:t>
            </a:r>
            <a:r>
              <a:rPr lang="en-US" dirty="0" smtClean="0"/>
              <a:t>1. The public health, safety or welfare of others or </a:t>
            </a:r>
          </a:p>
          <a:p>
            <a:pPr marL="457200" lvl="1" indent="0">
              <a:lnSpc>
                <a:spcPct val="100000"/>
              </a:lnSpc>
              <a:spcBef>
                <a:spcPts val="600"/>
              </a:spcBef>
              <a:buClr>
                <a:srgbClr val="21578A"/>
              </a:buClr>
              <a:buNone/>
            </a:pPr>
            <a:r>
              <a:rPr lang="en-US" dirty="0"/>
              <a:t>	</a:t>
            </a:r>
            <a:r>
              <a:rPr lang="en-US" dirty="0" smtClean="0"/>
              <a:t>2.  </a:t>
            </a:r>
            <a:r>
              <a:rPr lang="en-US" dirty="0"/>
              <a:t>T</a:t>
            </a:r>
            <a:r>
              <a:rPr lang="en-US" dirty="0" smtClean="0"/>
              <a:t>he environment</a:t>
            </a:r>
            <a:endParaRPr lang="en-US" dirty="0"/>
          </a:p>
          <a:p>
            <a:pPr marL="0"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14</a:t>
            </a:fld>
            <a:endParaRPr lang="en-US" dirty="0"/>
          </a:p>
        </p:txBody>
      </p:sp>
    </p:spTree>
    <p:extLst>
      <p:ext uri="{BB962C8B-B14F-4D97-AF65-F5344CB8AC3E}">
        <p14:creationId xmlns:p14="http://schemas.microsoft.com/office/powerpoint/2010/main" val="1092064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p:txBody>
          <a:bodyPr>
            <a:normAutofit/>
          </a:bodyPr>
          <a:lstStyle/>
          <a:p>
            <a:pPr>
              <a:lnSpc>
                <a:spcPct val="100000"/>
              </a:lnSpc>
              <a:spcBef>
                <a:spcPts val="600"/>
              </a:spcBef>
              <a:buClr>
                <a:srgbClr val="21578A"/>
              </a:buClr>
              <a:buFont typeface="Wingdings" panose="05000000000000000000" pitchFamily="2" charset="2"/>
              <a:buChar char="§"/>
            </a:pPr>
            <a:r>
              <a:rPr lang="en-US" b="1" dirty="0" smtClean="0"/>
              <a:t>Covered Locations</a:t>
            </a:r>
            <a:endParaRPr lang="en-US" b="1" dirty="0"/>
          </a:p>
          <a:p>
            <a:pPr lvl="1">
              <a:lnSpc>
                <a:spcPct val="100000"/>
              </a:lnSpc>
              <a:spcBef>
                <a:spcPts val="600"/>
              </a:spcBef>
              <a:buClr>
                <a:srgbClr val="21578A"/>
              </a:buClr>
              <a:buFont typeface="Wingdings" panose="05000000000000000000" pitchFamily="2" charset="2"/>
              <a:buChar char="§"/>
            </a:pPr>
            <a:r>
              <a:rPr lang="en-US" u="sng" dirty="0" smtClean="0"/>
              <a:t>Need to be scheduled on the policy</a:t>
            </a:r>
            <a:endParaRPr lang="en-US" u="sng" dirty="0"/>
          </a:p>
          <a:p>
            <a:pPr lvl="1">
              <a:lnSpc>
                <a:spcPct val="100000"/>
              </a:lnSpc>
              <a:spcBef>
                <a:spcPts val="600"/>
              </a:spcBef>
              <a:buClr>
                <a:srgbClr val="21578A"/>
              </a:buClr>
              <a:buFont typeface="Wingdings" panose="05000000000000000000" pitchFamily="2" charset="2"/>
              <a:buChar char="§"/>
            </a:pPr>
            <a:r>
              <a:rPr lang="en-US" dirty="0" smtClean="0"/>
              <a:t>Automatic coverage for newly acquired – each location first leased, rented, operated, owned, maintained or acquired by you on or after the inception date is covered, is within the United States or Canada and is NOT a landfill or a RCRA or Superfund site</a:t>
            </a:r>
          </a:p>
          <a:p>
            <a:pPr lvl="1">
              <a:lnSpc>
                <a:spcPct val="100000"/>
              </a:lnSpc>
              <a:spcBef>
                <a:spcPts val="600"/>
              </a:spcBef>
              <a:buClr>
                <a:srgbClr val="21578A"/>
              </a:buClr>
              <a:buFont typeface="Wingdings" panose="05000000000000000000" pitchFamily="2" charset="2"/>
              <a:buChar char="§"/>
            </a:pPr>
            <a:r>
              <a:rPr lang="en-US" dirty="0" smtClean="0"/>
              <a:t>Inadvertent Error and omission in reporting</a:t>
            </a:r>
            <a:endParaRPr lang="en-US" dirty="0"/>
          </a:p>
          <a:p>
            <a:pPr marL="0"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15</a:t>
            </a:fld>
            <a:endParaRPr lang="en-US" dirty="0"/>
          </a:p>
        </p:txBody>
      </p:sp>
    </p:spTree>
    <p:extLst>
      <p:ext uri="{BB962C8B-B14F-4D97-AF65-F5344CB8AC3E}">
        <p14:creationId xmlns:p14="http://schemas.microsoft.com/office/powerpoint/2010/main" val="2645418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EXPOSURES </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47C6A05-D6A3-41F2-97C0-849F3CA1AC85}" type="slidenum">
              <a:rPr lang="en-US" smtClean="0"/>
              <a:pPr/>
              <a:t>16</a:t>
            </a:fld>
            <a:endParaRPr lang="en-US" dirty="0"/>
          </a:p>
        </p:txBody>
      </p:sp>
    </p:spTree>
    <p:extLst>
      <p:ext uri="{BB962C8B-B14F-4D97-AF65-F5344CB8AC3E}">
        <p14:creationId xmlns:p14="http://schemas.microsoft.com/office/powerpoint/2010/main" val="1501927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EXPOSURES</a:t>
            </a:r>
            <a:endParaRPr lang="en-US" dirty="0"/>
          </a:p>
        </p:txBody>
      </p:sp>
      <p:sp>
        <p:nvSpPr>
          <p:cNvPr id="3" name="Content Placeholder 2"/>
          <p:cNvSpPr>
            <a:spLocks noGrp="1"/>
          </p:cNvSpPr>
          <p:nvPr>
            <p:ph idx="1"/>
          </p:nvPr>
        </p:nvSpPr>
        <p:spPr/>
        <p:txBody>
          <a:bodyPr>
            <a:normAutofit fontScale="62500" lnSpcReduction="20000"/>
          </a:bodyPr>
          <a:lstStyle/>
          <a:p>
            <a:pPr marL="0" indent="0">
              <a:buClr>
                <a:srgbClr val="21578A"/>
              </a:buClr>
              <a:buNone/>
            </a:pPr>
            <a:r>
              <a:rPr lang="en-US" sz="4200" b="1" dirty="0" smtClean="0"/>
              <a:t>Some typical pollution exposures common to public entities include:</a:t>
            </a:r>
          </a:p>
          <a:p>
            <a:pPr>
              <a:buClr>
                <a:srgbClr val="21578A"/>
              </a:buClr>
              <a:buFont typeface="Wingdings" panose="05000000000000000000" pitchFamily="2" charset="2"/>
              <a:buChar char="§"/>
            </a:pPr>
            <a:r>
              <a:rPr lang="en-US" sz="3200" dirty="0" smtClean="0"/>
              <a:t>Wastewater Treatment Plants/Pumping Stations:</a:t>
            </a:r>
          </a:p>
          <a:p>
            <a:pPr lvl="1">
              <a:buClr>
                <a:srgbClr val="21578A"/>
              </a:buClr>
              <a:buFont typeface="Wingdings" panose="05000000000000000000" pitchFamily="2" charset="2"/>
              <a:buChar char="§"/>
            </a:pPr>
            <a:r>
              <a:rPr lang="en-US" sz="3200" dirty="0" smtClean="0"/>
              <a:t>Nuisance odor claims</a:t>
            </a:r>
          </a:p>
          <a:p>
            <a:pPr lvl="1">
              <a:buClr>
                <a:srgbClr val="21578A"/>
              </a:buClr>
              <a:buFont typeface="Wingdings" panose="05000000000000000000" pitchFamily="2" charset="2"/>
              <a:buChar char="§"/>
            </a:pPr>
            <a:r>
              <a:rPr lang="en-US" sz="3200" dirty="0" smtClean="0"/>
              <a:t>Raw sewage rupture</a:t>
            </a:r>
          </a:p>
          <a:p>
            <a:pPr lvl="1">
              <a:buClr>
                <a:srgbClr val="21578A"/>
              </a:buClr>
              <a:buFont typeface="Wingdings" panose="05000000000000000000" pitchFamily="2" charset="2"/>
              <a:buChar char="§"/>
            </a:pPr>
            <a:r>
              <a:rPr lang="en-US" sz="3200" dirty="0" smtClean="0"/>
              <a:t>Chlorine gas emissions</a:t>
            </a:r>
          </a:p>
          <a:p>
            <a:pPr lvl="1">
              <a:buClr>
                <a:srgbClr val="21578A"/>
              </a:buClr>
              <a:buFont typeface="Wingdings" panose="05000000000000000000" pitchFamily="2" charset="2"/>
              <a:buChar char="§"/>
            </a:pPr>
            <a:r>
              <a:rPr lang="en-US" sz="3200" dirty="0" smtClean="0"/>
              <a:t>Historic site conditions</a:t>
            </a:r>
          </a:p>
          <a:p>
            <a:pPr>
              <a:buClr>
                <a:srgbClr val="21578A"/>
              </a:buClr>
              <a:buFont typeface="Wingdings" panose="05000000000000000000" pitchFamily="2" charset="2"/>
              <a:buChar char="§"/>
            </a:pPr>
            <a:r>
              <a:rPr lang="en-US" sz="3200" dirty="0" smtClean="0"/>
              <a:t>Maintenance Garage Services:</a:t>
            </a:r>
          </a:p>
          <a:p>
            <a:pPr lvl="1">
              <a:buClr>
                <a:srgbClr val="21578A"/>
              </a:buClr>
              <a:buFont typeface="Wingdings" panose="05000000000000000000" pitchFamily="2" charset="2"/>
              <a:buChar char="§"/>
            </a:pPr>
            <a:r>
              <a:rPr lang="en-US" sz="3200" dirty="0" smtClean="0"/>
              <a:t>Aboveground tanks</a:t>
            </a:r>
          </a:p>
          <a:p>
            <a:pPr lvl="1">
              <a:buClr>
                <a:srgbClr val="21578A"/>
              </a:buClr>
              <a:buFont typeface="Wingdings" panose="05000000000000000000" pitchFamily="2" charset="2"/>
              <a:buChar char="§"/>
            </a:pPr>
            <a:r>
              <a:rPr lang="en-US" sz="3200" dirty="0" smtClean="0"/>
              <a:t>Parts washer solvents</a:t>
            </a:r>
          </a:p>
          <a:p>
            <a:pPr lvl="1">
              <a:buClr>
                <a:srgbClr val="21578A"/>
              </a:buClr>
              <a:buFont typeface="Wingdings" panose="05000000000000000000" pitchFamily="2" charset="2"/>
              <a:buChar char="§"/>
            </a:pPr>
            <a:r>
              <a:rPr lang="en-US" sz="3200" dirty="0" smtClean="0"/>
              <a:t>Petroleum waste products</a:t>
            </a:r>
          </a:p>
          <a:p>
            <a:pPr lvl="1">
              <a:buClr>
                <a:srgbClr val="21578A"/>
              </a:buClr>
              <a:buFont typeface="Wingdings" panose="05000000000000000000" pitchFamily="2" charset="2"/>
              <a:buChar char="§"/>
            </a:pPr>
            <a:r>
              <a:rPr lang="en-US" sz="3200" dirty="0" smtClean="0"/>
              <a:t>Vehicle storage</a:t>
            </a:r>
          </a:p>
          <a:p>
            <a:pPr>
              <a:buClr>
                <a:srgbClr val="21578A"/>
              </a:buClr>
              <a:buFont typeface="Wingdings" panose="05000000000000000000" pitchFamily="2" charset="2"/>
              <a:buChar char="§"/>
            </a:pPr>
            <a:r>
              <a:rPr lang="en-US" sz="3200" dirty="0" smtClean="0"/>
              <a:t>Parks, lakes, rivers and open land:</a:t>
            </a:r>
          </a:p>
          <a:p>
            <a:pPr lvl="1">
              <a:buClr>
                <a:srgbClr val="21578A"/>
              </a:buClr>
              <a:buFont typeface="Wingdings" panose="05000000000000000000" pitchFamily="2" charset="2"/>
              <a:buChar char="§"/>
            </a:pPr>
            <a:r>
              <a:rPr lang="en-US" sz="3200" dirty="0" smtClean="0"/>
              <a:t>Midnight dumping</a:t>
            </a:r>
          </a:p>
          <a:p>
            <a:pPr lvl="1">
              <a:buClr>
                <a:srgbClr val="21578A"/>
              </a:buClr>
              <a:buFont typeface="Wingdings" panose="05000000000000000000" pitchFamily="2" charset="2"/>
              <a:buChar char="§"/>
            </a:pPr>
            <a:r>
              <a:rPr lang="en-US" sz="3200" dirty="0" smtClean="0"/>
              <a:t>Discharge of raw sewage/industrial waste</a:t>
            </a:r>
          </a:p>
          <a:p>
            <a:pPr lvl="1">
              <a:buClr>
                <a:srgbClr val="21578A"/>
              </a:buClr>
              <a:buFont typeface="Wingdings" panose="05000000000000000000" pitchFamily="2" charset="2"/>
              <a:buChar char="§"/>
            </a:pPr>
            <a:r>
              <a:rPr lang="en-US" sz="3200" dirty="0" smtClean="0"/>
              <a:t>Asphalt paving projects with storm discharge to open waters</a:t>
            </a:r>
          </a:p>
          <a:p>
            <a:pPr lvl="1">
              <a:buClr>
                <a:srgbClr val="21578A"/>
              </a:buClr>
              <a:buFont typeface="Wingdings" panose="05000000000000000000" pitchFamily="2" charset="2"/>
              <a:buChar char="§"/>
            </a:pPr>
            <a:r>
              <a:rPr lang="en-US" sz="3200" dirty="0" smtClean="0"/>
              <a:t>Unknown subsurface conditions</a:t>
            </a:r>
          </a:p>
          <a:p>
            <a:pPr>
              <a:buClr>
                <a:srgbClr val="21578A"/>
              </a:buClr>
              <a:buFont typeface="Wingdings" panose="05000000000000000000" pitchFamily="2" charset="2"/>
              <a:buChar char="§"/>
            </a:pPr>
            <a:r>
              <a:rPr lang="en-US" sz="3200" dirty="0"/>
              <a:t>Abandoned industrial </a:t>
            </a:r>
            <a:r>
              <a:rPr lang="en-US" sz="3200" dirty="0" smtClean="0"/>
              <a:t>sites</a:t>
            </a:r>
            <a:endParaRPr lang="en-US" sz="3200"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17</a:t>
            </a:fld>
            <a:endParaRPr lang="en-US" dirty="0"/>
          </a:p>
        </p:txBody>
      </p:sp>
    </p:spTree>
    <p:extLst>
      <p:ext uri="{BB962C8B-B14F-4D97-AF65-F5344CB8AC3E}">
        <p14:creationId xmlns:p14="http://schemas.microsoft.com/office/powerpoint/2010/main" val="2057459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EXPOSURES </a:t>
            </a:r>
            <a:r>
              <a:rPr lang="en-US" sz="1800" dirty="0" smtClean="0"/>
              <a:t>(CONT.)</a:t>
            </a:r>
            <a:endParaRPr lang="en-US" sz="1800" dirty="0"/>
          </a:p>
        </p:txBody>
      </p:sp>
      <p:sp>
        <p:nvSpPr>
          <p:cNvPr id="3" name="Content Placeholder 2"/>
          <p:cNvSpPr>
            <a:spLocks noGrp="1"/>
          </p:cNvSpPr>
          <p:nvPr>
            <p:ph idx="1"/>
          </p:nvPr>
        </p:nvSpPr>
        <p:spPr/>
        <p:txBody>
          <a:bodyPr>
            <a:noAutofit/>
          </a:bodyPr>
          <a:lstStyle/>
          <a:p>
            <a:pPr>
              <a:buClr>
                <a:srgbClr val="21578A"/>
              </a:buClr>
              <a:buFont typeface="Wingdings" panose="05000000000000000000" pitchFamily="2" charset="2"/>
              <a:buChar char="§"/>
            </a:pPr>
            <a:r>
              <a:rPr lang="en-US" sz="2000" dirty="0"/>
              <a:t>Landfills:</a:t>
            </a:r>
          </a:p>
          <a:p>
            <a:pPr lvl="1">
              <a:buClr>
                <a:srgbClr val="21578A"/>
              </a:buClr>
              <a:buFont typeface="Wingdings" panose="05000000000000000000" pitchFamily="2" charset="2"/>
              <a:buChar char="§"/>
            </a:pPr>
            <a:r>
              <a:rPr lang="en-US" sz="2000" dirty="0"/>
              <a:t>Unknown locations within municipality</a:t>
            </a:r>
          </a:p>
          <a:p>
            <a:pPr lvl="1">
              <a:buClr>
                <a:srgbClr val="21578A"/>
              </a:buClr>
              <a:buFont typeface="Wingdings" panose="05000000000000000000" pitchFamily="2" charset="2"/>
              <a:buChar char="§"/>
            </a:pPr>
            <a:r>
              <a:rPr lang="en-US" sz="2000" dirty="0"/>
              <a:t>Rupture of leachate lines and groundwater contamination </a:t>
            </a:r>
          </a:p>
          <a:p>
            <a:pPr lvl="1">
              <a:buClr>
                <a:srgbClr val="21578A"/>
              </a:buClr>
              <a:buFont typeface="Wingdings" panose="05000000000000000000" pitchFamily="2" charset="2"/>
              <a:buChar char="§"/>
            </a:pPr>
            <a:r>
              <a:rPr lang="en-US" sz="2000" dirty="0"/>
              <a:t>Leachate runoff into open waters</a:t>
            </a:r>
          </a:p>
          <a:p>
            <a:pPr lvl="1">
              <a:buClr>
                <a:srgbClr val="21578A"/>
              </a:buClr>
              <a:buFont typeface="Wingdings" panose="05000000000000000000" pitchFamily="2" charset="2"/>
              <a:buChar char="§"/>
            </a:pPr>
            <a:r>
              <a:rPr lang="en-US" sz="2000" dirty="0"/>
              <a:t>Uncontrolled stormwater</a:t>
            </a:r>
          </a:p>
          <a:p>
            <a:pPr lvl="1">
              <a:buClr>
                <a:srgbClr val="21578A"/>
              </a:buClr>
              <a:buFont typeface="Wingdings" panose="05000000000000000000" pitchFamily="2" charset="2"/>
              <a:buChar char="§"/>
            </a:pPr>
            <a:r>
              <a:rPr lang="en-US" sz="2000" dirty="0"/>
              <a:t>Nuisance </a:t>
            </a:r>
            <a:r>
              <a:rPr lang="en-US" sz="2000" dirty="0" smtClean="0"/>
              <a:t>odor</a:t>
            </a:r>
          </a:p>
          <a:p>
            <a:pPr>
              <a:buClr>
                <a:srgbClr val="21578A"/>
              </a:buClr>
              <a:buFont typeface="Wingdings" panose="05000000000000000000" pitchFamily="2" charset="2"/>
              <a:buChar char="§"/>
            </a:pPr>
            <a:r>
              <a:rPr lang="en-US" sz="2000" dirty="0" smtClean="0"/>
              <a:t>Incinerators:</a:t>
            </a:r>
          </a:p>
          <a:p>
            <a:pPr lvl="1">
              <a:buClr>
                <a:srgbClr val="21578A"/>
              </a:buClr>
              <a:buFont typeface="Wingdings" panose="05000000000000000000" pitchFamily="2" charset="2"/>
              <a:buChar char="§"/>
            </a:pPr>
            <a:r>
              <a:rPr lang="en-US" sz="2000" dirty="0" smtClean="0"/>
              <a:t>Airborne particulates</a:t>
            </a:r>
          </a:p>
          <a:p>
            <a:pPr lvl="1">
              <a:buClr>
                <a:srgbClr val="21578A"/>
              </a:buClr>
              <a:buFont typeface="Wingdings" panose="05000000000000000000" pitchFamily="2" charset="2"/>
              <a:buChar char="§"/>
            </a:pPr>
            <a:r>
              <a:rPr lang="en-US" sz="2000" dirty="0" smtClean="0"/>
              <a:t>Heavy metals: airborne and in residual ash</a:t>
            </a:r>
          </a:p>
          <a:p>
            <a:pPr lvl="1">
              <a:buClr>
                <a:srgbClr val="21578A"/>
              </a:buClr>
              <a:buFont typeface="Wingdings" panose="05000000000000000000" pitchFamily="2" charset="2"/>
              <a:buChar char="§"/>
            </a:pPr>
            <a:r>
              <a:rPr lang="en-US" sz="2000" dirty="0" smtClean="0"/>
              <a:t>Airborne volatile organic compounds (VOCs)</a:t>
            </a:r>
          </a:p>
          <a:p>
            <a:pPr>
              <a:buClr>
                <a:srgbClr val="21578A"/>
              </a:buClr>
              <a:buFont typeface="Wingdings" panose="05000000000000000000" pitchFamily="2" charset="2"/>
              <a:buChar char="§"/>
            </a:pPr>
            <a:r>
              <a:rPr lang="en-US" sz="2000" dirty="0" smtClean="0"/>
              <a:t>Aboveground/underground storage tanks which present several exposures:</a:t>
            </a:r>
          </a:p>
          <a:p>
            <a:pPr lvl="1">
              <a:buClr>
                <a:srgbClr val="21578A"/>
              </a:buClr>
              <a:buFont typeface="Wingdings" panose="05000000000000000000" pitchFamily="2" charset="2"/>
              <a:buChar char="§"/>
            </a:pPr>
            <a:r>
              <a:rPr lang="en-US" sz="2000" dirty="0" smtClean="0"/>
              <a:t>Leaks from tank bottoms</a:t>
            </a:r>
          </a:p>
          <a:p>
            <a:pPr lvl="1">
              <a:buClr>
                <a:srgbClr val="21578A"/>
              </a:buClr>
              <a:buFont typeface="Wingdings" panose="05000000000000000000" pitchFamily="2" charset="2"/>
              <a:buChar char="§"/>
            </a:pPr>
            <a:r>
              <a:rPr lang="en-US" sz="2000" dirty="0" smtClean="0"/>
              <a:t>Ruptures during a catastrophic release</a:t>
            </a:r>
          </a:p>
          <a:p>
            <a:pPr lvl="1">
              <a:buClr>
                <a:srgbClr val="21578A"/>
              </a:buClr>
              <a:buFont typeface="Wingdings" panose="05000000000000000000" pitchFamily="2" charset="2"/>
              <a:buChar char="§"/>
            </a:pPr>
            <a:r>
              <a:rPr lang="en-US" sz="2000" dirty="0" smtClean="0"/>
              <a:t>Spills during loading/unloading process</a:t>
            </a:r>
          </a:p>
        </p:txBody>
      </p:sp>
      <p:sp>
        <p:nvSpPr>
          <p:cNvPr id="4" name="Slide Number Placeholder 3"/>
          <p:cNvSpPr>
            <a:spLocks noGrp="1"/>
          </p:cNvSpPr>
          <p:nvPr>
            <p:ph type="sldNum" sz="quarter" idx="12"/>
          </p:nvPr>
        </p:nvSpPr>
        <p:spPr/>
        <p:txBody>
          <a:bodyPr/>
          <a:lstStyle/>
          <a:p>
            <a:fld id="{947C6A05-D6A3-41F2-97C0-849F3CA1AC85}" type="slidenum">
              <a:rPr lang="en-US" smtClean="0"/>
              <a:pPr/>
              <a:t>18</a:t>
            </a:fld>
            <a:endParaRPr lang="en-US" dirty="0"/>
          </a:p>
        </p:txBody>
      </p:sp>
    </p:spTree>
    <p:extLst>
      <p:ext uri="{BB962C8B-B14F-4D97-AF65-F5344CB8AC3E}">
        <p14:creationId xmlns:p14="http://schemas.microsoft.com/office/powerpoint/2010/main" val="359026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800" dirty="0" smtClean="0">
                <a:solidFill>
                  <a:schemeClr val="bg1"/>
                </a:solidFill>
              </a:rPr>
              <a:t>OVERVIEW OF PROGRAM</a:t>
            </a:r>
            <a:endParaRPr lang="en-US" sz="5800" dirty="0">
              <a:solidFill>
                <a:schemeClr val="bg1"/>
              </a:solidFill>
            </a:endParaRPr>
          </a:p>
        </p:txBody>
      </p:sp>
      <p:sp>
        <p:nvSpPr>
          <p:cNvPr id="4" name="Slide Number Placeholder 3"/>
          <p:cNvSpPr>
            <a:spLocks noGrp="1"/>
          </p:cNvSpPr>
          <p:nvPr>
            <p:ph type="sldNum" sz="quarter" idx="12"/>
          </p:nvPr>
        </p:nvSpPr>
        <p:spPr/>
        <p:txBody>
          <a:bodyPr/>
          <a:lstStyle/>
          <a:p>
            <a:fld id="{947C6A05-D6A3-41F2-97C0-849F3CA1AC85}" type="slidenum">
              <a:rPr lang="en-US" smtClean="0"/>
              <a:pPr/>
              <a:t>1</a:t>
            </a:fld>
            <a:endParaRPr lang="en-US" dirty="0"/>
          </a:p>
        </p:txBody>
      </p:sp>
    </p:spTree>
    <p:extLst>
      <p:ext uri="{BB962C8B-B14F-4D97-AF65-F5344CB8AC3E}">
        <p14:creationId xmlns:p14="http://schemas.microsoft.com/office/powerpoint/2010/main" val="4163628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CLAIMS REPORTING</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47C6A05-D6A3-41F2-97C0-849F3CA1AC85}" type="slidenum">
              <a:rPr lang="en-US" smtClean="0"/>
              <a:pPr/>
              <a:t>19</a:t>
            </a:fld>
            <a:endParaRPr lang="en-US" dirty="0"/>
          </a:p>
        </p:txBody>
      </p:sp>
    </p:spTree>
    <p:extLst>
      <p:ext uri="{BB962C8B-B14F-4D97-AF65-F5344CB8AC3E}">
        <p14:creationId xmlns:p14="http://schemas.microsoft.com/office/powerpoint/2010/main" val="603549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REPORTING</a:t>
            </a:r>
            <a:endParaRPr lang="en-US" dirty="0"/>
          </a:p>
        </p:txBody>
      </p:sp>
      <p:sp>
        <p:nvSpPr>
          <p:cNvPr id="3" name="Content Placeholder 2"/>
          <p:cNvSpPr>
            <a:spLocks noGrp="1"/>
          </p:cNvSpPr>
          <p:nvPr>
            <p:ph idx="1"/>
          </p:nvPr>
        </p:nvSpPr>
        <p:spPr/>
        <p:txBody>
          <a:bodyPr>
            <a:noAutofit/>
          </a:bodyPr>
          <a:lstStyle/>
          <a:p>
            <a:pPr marL="344488" indent="-344488">
              <a:lnSpc>
                <a:spcPct val="104000"/>
              </a:lnSpc>
              <a:spcBef>
                <a:spcPts val="600"/>
              </a:spcBef>
              <a:buClr>
                <a:srgbClr val="21578A"/>
              </a:buClr>
              <a:buFont typeface="Wingdings" panose="05000000000000000000" pitchFamily="2" charset="2"/>
              <a:buChar char="§"/>
            </a:pPr>
            <a:r>
              <a:rPr lang="en-US" sz="1500" dirty="0">
                <a:solidFill>
                  <a:srgbClr val="000000"/>
                </a:solidFill>
              </a:rPr>
              <a:t>Pollution coverage is dependent on compliance with claims and loss reporting.</a:t>
            </a:r>
          </a:p>
          <a:p>
            <a:pPr marL="344488" indent="-344488">
              <a:lnSpc>
                <a:spcPct val="104000"/>
              </a:lnSpc>
              <a:spcBef>
                <a:spcPts val="600"/>
              </a:spcBef>
              <a:buClr>
                <a:srgbClr val="21578A"/>
              </a:buClr>
              <a:buFont typeface="Wingdings" panose="05000000000000000000" pitchFamily="2" charset="2"/>
              <a:buChar char="§"/>
            </a:pPr>
            <a:r>
              <a:rPr lang="en-US" sz="1500" dirty="0">
                <a:solidFill>
                  <a:srgbClr val="000000"/>
                </a:solidFill>
              </a:rPr>
              <a:t>All claims should be reported </a:t>
            </a:r>
            <a:r>
              <a:rPr lang="en-US" sz="1500" b="1" dirty="0">
                <a:solidFill>
                  <a:srgbClr val="000000"/>
                </a:solidFill>
              </a:rPr>
              <a:t>immediately</a:t>
            </a:r>
            <a:r>
              <a:rPr lang="en-US" sz="1500" dirty="0">
                <a:solidFill>
                  <a:srgbClr val="000000"/>
                </a:solidFill>
              </a:rPr>
              <a:t> to </a:t>
            </a:r>
            <a:r>
              <a:rPr lang="en-US" sz="1500" dirty="0" smtClean="0">
                <a:solidFill>
                  <a:srgbClr val="000000"/>
                </a:solidFill>
              </a:rPr>
              <a:t>Tokio Marine Specialty – Even notice of a possible claim!</a:t>
            </a:r>
            <a:endParaRPr lang="en-US" sz="1500" dirty="0">
              <a:solidFill>
                <a:srgbClr val="000000"/>
              </a:solidFill>
            </a:endParaRPr>
          </a:p>
          <a:p>
            <a:pPr marL="344488" indent="-344488">
              <a:lnSpc>
                <a:spcPct val="104000"/>
              </a:lnSpc>
              <a:spcBef>
                <a:spcPts val="600"/>
              </a:spcBef>
              <a:buClr>
                <a:srgbClr val="21578A"/>
              </a:buClr>
              <a:buFont typeface="Wingdings" panose="05000000000000000000" pitchFamily="2" charset="2"/>
              <a:buChar char="§"/>
            </a:pPr>
            <a:r>
              <a:rPr lang="en-US" sz="1500" dirty="0">
                <a:solidFill>
                  <a:srgbClr val="000000"/>
                </a:solidFill>
              </a:rPr>
              <a:t>A toll free number for reporting claims has been provided in our Best Practices in reporting document.</a:t>
            </a:r>
          </a:p>
          <a:p>
            <a:pPr marL="344488" indent="-344488">
              <a:lnSpc>
                <a:spcPct val="104000"/>
              </a:lnSpc>
              <a:spcBef>
                <a:spcPts val="600"/>
              </a:spcBef>
              <a:buClr>
                <a:srgbClr val="21578A"/>
              </a:buClr>
              <a:buFont typeface="Wingdings" panose="05000000000000000000" pitchFamily="2" charset="2"/>
              <a:buChar char="§"/>
            </a:pPr>
            <a:r>
              <a:rPr lang="en-US" sz="1500" dirty="0">
                <a:solidFill>
                  <a:srgbClr val="000000"/>
                </a:solidFill>
              </a:rPr>
              <a:t>The insured must receive written consent of the carrier prior to the selection and retention of a consultant, except in the event of an emergency </a:t>
            </a:r>
            <a:r>
              <a:rPr lang="en-US" sz="1500" dirty="0" smtClean="0">
                <a:solidFill>
                  <a:srgbClr val="000000"/>
                </a:solidFill>
              </a:rPr>
              <a:t>expense.</a:t>
            </a:r>
          </a:p>
          <a:p>
            <a:pPr marL="344488" indent="-344488">
              <a:lnSpc>
                <a:spcPct val="104000"/>
              </a:lnSpc>
              <a:spcBef>
                <a:spcPts val="600"/>
              </a:spcBef>
              <a:buClr>
                <a:srgbClr val="21578A"/>
              </a:buClr>
              <a:buFont typeface="Wingdings" panose="05000000000000000000" pitchFamily="2" charset="2"/>
              <a:buChar char="§"/>
            </a:pPr>
            <a:r>
              <a:rPr lang="en-US" sz="1500" dirty="0" smtClean="0">
                <a:solidFill>
                  <a:srgbClr val="000000"/>
                </a:solidFill>
              </a:rPr>
              <a:t>Emergency Expense means- reasonable and necessary expense incurred to contain, control or mitigate contamination that is an imminent and substantial endangerment to:</a:t>
            </a:r>
          </a:p>
          <a:p>
            <a:pPr marL="801688" lvl="1" indent="-344488">
              <a:lnSpc>
                <a:spcPct val="104000"/>
              </a:lnSpc>
              <a:spcBef>
                <a:spcPts val="600"/>
              </a:spcBef>
              <a:buClr>
                <a:srgbClr val="21578A"/>
              </a:buClr>
              <a:buFont typeface="Wingdings" panose="05000000000000000000" pitchFamily="2" charset="2"/>
              <a:buChar char="§"/>
            </a:pPr>
            <a:r>
              <a:rPr lang="en-US" sz="1500" dirty="0" smtClean="0">
                <a:solidFill>
                  <a:srgbClr val="000000"/>
                </a:solidFill>
              </a:rPr>
              <a:t>The public health, safety or welfare where in the absence of such action to contain, control or mitigate contamination, bodily injury or property damage to third parties is imminent; or</a:t>
            </a:r>
          </a:p>
          <a:p>
            <a:pPr marL="801688" lvl="1" indent="-344488">
              <a:lnSpc>
                <a:spcPct val="104000"/>
              </a:lnSpc>
              <a:spcBef>
                <a:spcPts val="600"/>
              </a:spcBef>
              <a:buClr>
                <a:srgbClr val="21578A"/>
              </a:buClr>
              <a:buFont typeface="Wingdings" panose="05000000000000000000" pitchFamily="2" charset="2"/>
              <a:buChar char="§"/>
            </a:pPr>
            <a:r>
              <a:rPr lang="en-US" sz="1500" dirty="0" smtClean="0">
                <a:solidFill>
                  <a:srgbClr val="000000"/>
                </a:solidFill>
              </a:rPr>
              <a:t>The environment;</a:t>
            </a:r>
          </a:p>
          <a:p>
            <a:pPr marL="0" indent="0">
              <a:lnSpc>
                <a:spcPct val="104000"/>
              </a:lnSpc>
              <a:spcBef>
                <a:spcPts val="600"/>
              </a:spcBef>
              <a:buClr>
                <a:srgbClr val="21578A"/>
              </a:buClr>
              <a:buNone/>
            </a:pPr>
            <a:r>
              <a:rPr lang="en-US" sz="1500" dirty="0" smtClean="0"/>
              <a:t>      And pursuant to laws that require such immediate response to contamination</a:t>
            </a:r>
          </a:p>
          <a:p>
            <a:pPr>
              <a:buClr>
                <a:srgbClr val="21578A"/>
              </a:buClr>
              <a:buFont typeface="Wingdings" panose="05000000000000000000" pitchFamily="2" charset="2"/>
              <a:buChar char="§"/>
            </a:pPr>
            <a:r>
              <a:rPr lang="en-US" sz="1500" b="1" dirty="0">
                <a:solidFill>
                  <a:srgbClr val="000000"/>
                </a:solidFill>
              </a:rPr>
              <a:t>Please review the Claim Reporting document and be sure your clients are familiar with the reporting procedures</a:t>
            </a:r>
            <a:r>
              <a:rPr lang="en-US" sz="1500" b="1" dirty="0" smtClean="0">
                <a:solidFill>
                  <a:srgbClr val="000000"/>
                </a:solidFill>
              </a:rPr>
              <a:t>!!! </a:t>
            </a:r>
          </a:p>
          <a:p>
            <a:pPr lvl="1">
              <a:buClr>
                <a:srgbClr val="21578A"/>
              </a:buClr>
              <a:buFont typeface="Wingdings" panose="05000000000000000000" pitchFamily="2" charset="2"/>
              <a:buChar char="§"/>
            </a:pPr>
            <a:r>
              <a:rPr lang="en-US" sz="1500" dirty="0" smtClean="0"/>
              <a:t>The </a:t>
            </a:r>
            <a:r>
              <a:rPr lang="en-US" sz="1500" dirty="0"/>
              <a:t>Pollution Claim Form can be found </a:t>
            </a:r>
            <a:r>
              <a:rPr lang="en-US" sz="1500" dirty="0" smtClean="0"/>
              <a:t>here: </a:t>
            </a:r>
          </a:p>
          <a:p>
            <a:pPr marL="457200" lvl="1" indent="0">
              <a:buClr>
                <a:srgbClr val="21578A"/>
              </a:buClr>
              <a:buNone/>
            </a:pPr>
            <a:r>
              <a:rPr lang="en-US" sz="1500" dirty="0" smtClean="0">
                <a:hlinkClick r:id="rId2"/>
              </a:rPr>
              <a:t>https</a:t>
            </a:r>
            <a:r>
              <a:rPr lang="en-US" sz="1500" dirty="0">
                <a:hlinkClick r:id="rId2"/>
              </a:rPr>
              <a:t>://www.csac-eia.org/resources/eia-documents</a:t>
            </a:r>
            <a:r>
              <a:rPr lang="en-US" sz="1500" dirty="0" smtClean="0">
                <a:hlinkClick r:id="rId2"/>
              </a:rPr>
              <a:t>/</a:t>
            </a:r>
            <a:endParaRPr lang="en-US" sz="1500" b="1" dirty="0">
              <a:solidFill>
                <a:srgbClr val="000000"/>
              </a:solidFill>
            </a:endParaRPr>
          </a:p>
          <a:p>
            <a:pPr marL="344488" indent="-344488">
              <a:lnSpc>
                <a:spcPct val="104000"/>
              </a:lnSpc>
              <a:spcBef>
                <a:spcPts val="600"/>
              </a:spcBef>
              <a:buClr>
                <a:srgbClr val="21578A"/>
              </a:buClr>
              <a:buFont typeface="Wingdings" panose="05000000000000000000" pitchFamily="2" charset="2"/>
              <a:buChar char="§"/>
            </a:pPr>
            <a:r>
              <a:rPr lang="en-US" sz="1500" dirty="0">
                <a:solidFill>
                  <a:srgbClr val="000000"/>
                </a:solidFill>
              </a:rPr>
              <a:t>Alliant Claims Representative – Akbar </a:t>
            </a:r>
            <a:r>
              <a:rPr lang="en-US" sz="1500" dirty="0" smtClean="0">
                <a:solidFill>
                  <a:srgbClr val="000000"/>
                </a:solidFill>
              </a:rPr>
              <a:t>Sharif</a:t>
            </a:r>
            <a:endParaRPr lang="en-US" sz="1500"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20</a:t>
            </a:fld>
            <a:endParaRPr lang="en-US" dirty="0"/>
          </a:p>
        </p:txBody>
      </p:sp>
    </p:spTree>
    <p:extLst>
      <p:ext uri="{BB962C8B-B14F-4D97-AF65-F5344CB8AC3E}">
        <p14:creationId xmlns:p14="http://schemas.microsoft.com/office/powerpoint/2010/main" val="3864560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CLAIMS EXAMPLES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47C6A05-D6A3-41F2-97C0-849F3CA1AC85}" type="slidenum">
              <a:rPr lang="en-US" smtClean="0"/>
              <a:pPr/>
              <a:t>21</a:t>
            </a:fld>
            <a:endParaRPr lang="en-US" dirty="0"/>
          </a:p>
        </p:txBody>
      </p:sp>
    </p:spTree>
    <p:extLst>
      <p:ext uri="{BB962C8B-B14F-4D97-AF65-F5344CB8AC3E}">
        <p14:creationId xmlns:p14="http://schemas.microsoft.com/office/powerpoint/2010/main" val="1726498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EXAMPLE I</a:t>
            </a:r>
            <a:endParaRPr lang="en-US" dirty="0"/>
          </a:p>
        </p:txBody>
      </p:sp>
      <p:sp>
        <p:nvSpPr>
          <p:cNvPr id="3" name="Content Placeholder 2"/>
          <p:cNvSpPr>
            <a:spLocks noGrp="1"/>
          </p:cNvSpPr>
          <p:nvPr>
            <p:ph idx="1"/>
          </p:nvPr>
        </p:nvSpPr>
        <p:spPr/>
        <p:txBody>
          <a:bodyPr>
            <a:normAutofit/>
          </a:bodyPr>
          <a:lstStyle/>
          <a:p>
            <a:pPr>
              <a:buClr>
                <a:srgbClr val="21578A"/>
              </a:buClr>
              <a:buFont typeface="Wingdings" panose="05000000000000000000" pitchFamily="2" charset="2"/>
              <a:buChar char="§"/>
            </a:pPr>
            <a:r>
              <a:rPr lang="en-US" dirty="0" smtClean="0"/>
              <a:t>Roughly </a:t>
            </a:r>
            <a:r>
              <a:rPr lang="en-US" dirty="0"/>
              <a:t>70 </a:t>
            </a:r>
            <a:r>
              <a:rPr lang="en-US" dirty="0" smtClean="0"/>
              <a:t>children </a:t>
            </a:r>
            <a:r>
              <a:rPr lang="en-US" dirty="0"/>
              <a:t>got sick after it appears that they were infected with contaminated water which was injected into their bodies through root canals that they </a:t>
            </a:r>
            <a:r>
              <a:rPr lang="en-US" dirty="0" smtClean="0"/>
              <a:t>received </a:t>
            </a:r>
            <a:r>
              <a:rPr lang="en-US" dirty="0"/>
              <a:t>at an Anaheim </a:t>
            </a:r>
            <a:r>
              <a:rPr lang="en-US" dirty="0" smtClean="0"/>
              <a:t>clinic</a:t>
            </a:r>
          </a:p>
          <a:p>
            <a:pPr>
              <a:buClr>
                <a:srgbClr val="21578A"/>
              </a:buClr>
              <a:buFont typeface="Wingdings" panose="05000000000000000000" pitchFamily="2" charset="2"/>
              <a:buChar char="§"/>
            </a:pPr>
            <a:r>
              <a:rPr lang="en-US" dirty="0" smtClean="0"/>
              <a:t>Currently there are 126 claims</a:t>
            </a:r>
          </a:p>
          <a:p>
            <a:pPr>
              <a:buClr>
                <a:srgbClr val="21578A"/>
              </a:buClr>
              <a:buFont typeface="Wingdings" panose="05000000000000000000" pitchFamily="2" charset="2"/>
              <a:buChar char="§"/>
            </a:pPr>
            <a:r>
              <a:rPr lang="en-US" dirty="0" smtClean="0"/>
              <a:t>Claim is pending to see if lawsuit will be filed against insured</a:t>
            </a:r>
          </a:p>
          <a:p>
            <a:pPr>
              <a:buClr>
                <a:srgbClr val="21578A"/>
              </a:buClr>
              <a:buFont typeface="Wingdings" panose="05000000000000000000" pitchFamily="2" charset="2"/>
              <a:buChar char="§"/>
            </a:pPr>
            <a:r>
              <a:rPr lang="en-US" dirty="0" smtClean="0"/>
              <a:t>Currently the insureds board declined all government code claims related to this matter</a:t>
            </a:r>
          </a:p>
        </p:txBody>
      </p:sp>
      <p:sp>
        <p:nvSpPr>
          <p:cNvPr id="4" name="Slide Number Placeholder 3"/>
          <p:cNvSpPr>
            <a:spLocks noGrp="1"/>
          </p:cNvSpPr>
          <p:nvPr>
            <p:ph type="sldNum" sz="quarter" idx="12"/>
          </p:nvPr>
        </p:nvSpPr>
        <p:spPr/>
        <p:txBody>
          <a:bodyPr/>
          <a:lstStyle/>
          <a:p>
            <a:fld id="{947C6A05-D6A3-41F2-97C0-849F3CA1AC85}" type="slidenum">
              <a:rPr lang="en-US" smtClean="0"/>
              <a:pPr/>
              <a:t>22</a:t>
            </a:fld>
            <a:endParaRPr lang="en-US" dirty="0"/>
          </a:p>
        </p:txBody>
      </p:sp>
    </p:spTree>
    <p:extLst>
      <p:ext uri="{BB962C8B-B14F-4D97-AF65-F5344CB8AC3E}">
        <p14:creationId xmlns:p14="http://schemas.microsoft.com/office/powerpoint/2010/main" val="858924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EXAMPLE </a:t>
            </a:r>
            <a:r>
              <a:rPr lang="en-US" dirty="0" smtClean="0"/>
              <a:t>2</a:t>
            </a:r>
            <a:endParaRPr lang="en-US" dirty="0"/>
          </a:p>
        </p:txBody>
      </p:sp>
      <p:sp>
        <p:nvSpPr>
          <p:cNvPr id="3" name="Content Placeholder 2"/>
          <p:cNvSpPr>
            <a:spLocks noGrp="1"/>
          </p:cNvSpPr>
          <p:nvPr>
            <p:ph idx="1"/>
          </p:nvPr>
        </p:nvSpPr>
        <p:spPr/>
        <p:txBody>
          <a:bodyPr/>
          <a:lstStyle/>
          <a:p>
            <a:pPr>
              <a:buClr>
                <a:srgbClr val="21578A"/>
              </a:buClr>
              <a:buFont typeface="Wingdings" panose="05000000000000000000" pitchFamily="2" charset="2"/>
              <a:buChar char="§"/>
            </a:pPr>
            <a:r>
              <a:rPr lang="en-US" dirty="0" smtClean="0"/>
              <a:t>Local park owned by municipality</a:t>
            </a:r>
          </a:p>
          <a:p>
            <a:pPr>
              <a:buClr>
                <a:srgbClr val="21578A"/>
              </a:buClr>
              <a:buFont typeface="Wingdings" panose="05000000000000000000" pitchFamily="2" charset="2"/>
              <a:buChar char="§"/>
            </a:pPr>
            <a:r>
              <a:rPr lang="en-US" dirty="0" smtClean="0"/>
              <a:t>Contractor dumped five 55-gallon drums of spent mineral spirits</a:t>
            </a:r>
          </a:p>
          <a:p>
            <a:pPr>
              <a:buClr>
                <a:srgbClr val="21578A"/>
              </a:buClr>
              <a:buFont typeface="Wingdings" panose="05000000000000000000" pitchFamily="2" charset="2"/>
              <a:buChar char="§"/>
            </a:pPr>
            <a:r>
              <a:rPr lang="en-US" dirty="0" smtClean="0"/>
              <a:t>Also emptied vacuum truck into nearby community lake</a:t>
            </a:r>
          </a:p>
          <a:p>
            <a:pPr>
              <a:buClr>
                <a:srgbClr val="21578A"/>
              </a:buClr>
              <a:buFont typeface="Wingdings" panose="05000000000000000000" pitchFamily="2" charset="2"/>
              <a:buChar char="§"/>
            </a:pPr>
            <a:r>
              <a:rPr lang="en-US" dirty="0" smtClean="0"/>
              <a:t>Municipality incurred $630,000 in cleanup expenses</a:t>
            </a:r>
          </a:p>
          <a:p>
            <a:pPr>
              <a:buClr>
                <a:srgbClr val="21578A"/>
              </a:buClr>
              <a:buFont typeface="Wingdings" panose="05000000000000000000" pitchFamily="2" charset="2"/>
              <a:buChar char="§"/>
            </a:pPr>
            <a:r>
              <a:rPr lang="en-US" dirty="0" smtClean="0"/>
              <a:t>Contractor never found</a:t>
            </a: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23</a:t>
            </a:fld>
            <a:endParaRPr lang="en-US" dirty="0"/>
          </a:p>
        </p:txBody>
      </p:sp>
    </p:spTree>
    <p:extLst>
      <p:ext uri="{BB962C8B-B14F-4D97-AF65-F5344CB8AC3E}">
        <p14:creationId xmlns:p14="http://schemas.microsoft.com/office/powerpoint/2010/main" val="2525668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EXAMPLES 3</a:t>
            </a:r>
            <a:endParaRPr lang="en-US" dirty="0"/>
          </a:p>
        </p:txBody>
      </p:sp>
      <p:sp>
        <p:nvSpPr>
          <p:cNvPr id="3" name="Content Placeholder 2"/>
          <p:cNvSpPr>
            <a:spLocks noGrp="1"/>
          </p:cNvSpPr>
          <p:nvPr>
            <p:ph idx="1"/>
          </p:nvPr>
        </p:nvSpPr>
        <p:spPr/>
        <p:txBody>
          <a:bodyPr/>
          <a:lstStyle/>
          <a:p>
            <a:pPr>
              <a:buClr>
                <a:srgbClr val="21578A"/>
              </a:buClr>
              <a:buFont typeface="Wingdings" panose="05000000000000000000" pitchFamily="2" charset="2"/>
              <a:buChar char="§"/>
            </a:pPr>
            <a:r>
              <a:rPr lang="en-US" dirty="0" smtClean="0"/>
              <a:t>Chlorine Tank at a lift station leaked</a:t>
            </a:r>
          </a:p>
          <a:p>
            <a:pPr>
              <a:buClr>
                <a:srgbClr val="21578A"/>
              </a:buClr>
              <a:buFont typeface="Wingdings" panose="05000000000000000000" pitchFamily="2" charset="2"/>
              <a:buChar char="§"/>
            </a:pPr>
            <a:r>
              <a:rPr lang="en-US" dirty="0" smtClean="0"/>
              <a:t>Leak detector failed</a:t>
            </a:r>
          </a:p>
          <a:p>
            <a:pPr>
              <a:buClr>
                <a:srgbClr val="21578A"/>
              </a:buClr>
              <a:buFont typeface="Wingdings" panose="05000000000000000000" pitchFamily="2" charset="2"/>
              <a:buChar char="§"/>
            </a:pPr>
            <a:r>
              <a:rPr lang="en-US" dirty="0" smtClean="0"/>
              <a:t>Chlorine cloud migrates to nearby hospital</a:t>
            </a:r>
          </a:p>
          <a:p>
            <a:pPr>
              <a:buClr>
                <a:srgbClr val="21578A"/>
              </a:buClr>
              <a:buFont typeface="Wingdings" panose="05000000000000000000" pitchFamily="2" charset="2"/>
              <a:buChar char="§"/>
            </a:pPr>
            <a:r>
              <a:rPr lang="en-US" dirty="0" smtClean="0"/>
              <a:t>Section of hospital evacuated</a:t>
            </a:r>
          </a:p>
          <a:p>
            <a:pPr>
              <a:buClr>
                <a:srgbClr val="21578A"/>
              </a:buClr>
              <a:buFont typeface="Wingdings" panose="05000000000000000000" pitchFamily="2" charset="2"/>
              <a:buChar char="§"/>
            </a:pPr>
            <a:r>
              <a:rPr lang="en-US" dirty="0" smtClean="0"/>
              <a:t>Several injuries due to chlorine inhalation</a:t>
            </a:r>
          </a:p>
          <a:p>
            <a:pPr>
              <a:buClr>
                <a:srgbClr val="21578A"/>
              </a:buClr>
              <a:buFont typeface="Wingdings" panose="05000000000000000000" pitchFamily="2" charset="2"/>
              <a:buChar char="§"/>
            </a:pPr>
            <a:r>
              <a:rPr lang="en-US" dirty="0" smtClean="0"/>
              <a:t>The hospital and patients sued operator of sewage system</a:t>
            </a:r>
          </a:p>
          <a:p>
            <a:pPr>
              <a:buClr>
                <a:srgbClr val="21578A"/>
              </a:buClr>
              <a:buFont typeface="Wingdings" panose="05000000000000000000" pitchFamily="2" charset="2"/>
              <a:buChar char="§"/>
            </a:pPr>
            <a:r>
              <a:rPr lang="en-US" dirty="0" smtClean="0"/>
              <a:t>Litigation ongoing</a:t>
            </a: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24</a:t>
            </a:fld>
            <a:endParaRPr lang="en-US" dirty="0"/>
          </a:p>
        </p:txBody>
      </p:sp>
    </p:spTree>
    <p:extLst>
      <p:ext uri="{BB962C8B-B14F-4D97-AF65-F5344CB8AC3E}">
        <p14:creationId xmlns:p14="http://schemas.microsoft.com/office/powerpoint/2010/main" val="3556403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EXAMPLE 4</a:t>
            </a:r>
            <a:endParaRPr lang="en-US" dirty="0"/>
          </a:p>
        </p:txBody>
      </p:sp>
      <p:sp>
        <p:nvSpPr>
          <p:cNvPr id="3" name="Content Placeholder 2"/>
          <p:cNvSpPr>
            <a:spLocks noGrp="1"/>
          </p:cNvSpPr>
          <p:nvPr>
            <p:ph idx="1"/>
          </p:nvPr>
        </p:nvSpPr>
        <p:spPr/>
        <p:txBody>
          <a:bodyPr/>
          <a:lstStyle/>
          <a:p>
            <a:pPr>
              <a:buClr>
                <a:srgbClr val="21578A"/>
              </a:buClr>
              <a:buFont typeface="Wingdings" panose="05000000000000000000" pitchFamily="2" charset="2"/>
              <a:buChar char="§"/>
            </a:pPr>
            <a:r>
              <a:rPr lang="en-US" dirty="0" smtClean="0"/>
              <a:t>Vacuum hose failure during fuel tank cleaning</a:t>
            </a:r>
          </a:p>
          <a:p>
            <a:pPr>
              <a:buClr>
                <a:srgbClr val="21578A"/>
              </a:buClr>
              <a:buFont typeface="Wingdings" panose="05000000000000000000" pitchFamily="2" charset="2"/>
              <a:buChar char="§"/>
            </a:pPr>
            <a:r>
              <a:rPr lang="en-US" dirty="0" smtClean="0"/>
              <a:t>Forty gallons of fuel oil was released onto the ground and flowed into an adjacent waterway</a:t>
            </a:r>
          </a:p>
          <a:p>
            <a:pPr>
              <a:buClr>
                <a:srgbClr val="21578A"/>
              </a:buClr>
              <a:buFont typeface="Wingdings" panose="05000000000000000000" pitchFamily="2" charset="2"/>
              <a:buChar char="§"/>
            </a:pPr>
            <a:r>
              <a:rPr lang="en-US" dirty="0" smtClean="0"/>
              <a:t>Remediation firm was sent to scene to respond to the release</a:t>
            </a:r>
          </a:p>
          <a:p>
            <a:pPr>
              <a:buClr>
                <a:srgbClr val="21578A"/>
              </a:buClr>
              <a:buFont typeface="Wingdings" panose="05000000000000000000" pitchFamily="2" charset="2"/>
              <a:buChar char="§"/>
            </a:pPr>
            <a:r>
              <a:rPr lang="en-US" dirty="0" smtClean="0"/>
              <a:t>Insureds Contractor’s Pollution Legal Liability Policy paid $250,000 for all costs and expenses associated with the release</a:t>
            </a:r>
          </a:p>
          <a:p>
            <a:pPr>
              <a:buClr>
                <a:srgbClr val="21578A"/>
              </a:buCl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25</a:t>
            </a:fld>
            <a:endParaRPr lang="en-US" dirty="0"/>
          </a:p>
        </p:txBody>
      </p:sp>
    </p:spTree>
    <p:extLst>
      <p:ext uri="{BB962C8B-B14F-4D97-AF65-F5344CB8AC3E}">
        <p14:creationId xmlns:p14="http://schemas.microsoft.com/office/powerpoint/2010/main" val="3166425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RENEWAL TIMELINE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47C6A05-D6A3-41F2-97C0-849F3CA1AC85}" type="slidenum">
              <a:rPr lang="en-US" smtClean="0"/>
              <a:pPr/>
              <a:t>26</a:t>
            </a:fld>
            <a:endParaRPr lang="en-US" dirty="0"/>
          </a:p>
        </p:txBody>
      </p:sp>
    </p:spTree>
    <p:extLst>
      <p:ext uri="{BB962C8B-B14F-4D97-AF65-F5344CB8AC3E}">
        <p14:creationId xmlns:p14="http://schemas.microsoft.com/office/powerpoint/2010/main" val="3959571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TIMELINE</a:t>
            </a: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27</a:t>
            </a:fld>
            <a:endParaRPr lang="en-US" dirty="0"/>
          </a:p>
        </p:txBody>
      </p:sp>
      <p:sp>
        <p:nvSpPr>
          <p:cNvPr id="10" name="Text Box 9"/>
          <p:cNvSpPr txBox="1">
            <a:spLocks noChangeArrowheads="1"/>
          </p:cNvSpPr>
          <p:nvPr/>
        </p:nvSpPr>
        <p:spPr bwMode="auto">
          <a:xfrm>
            <a:off x="838200" y="1447800"/>
            <a:ext cx="3457575" cy="314325"/>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1"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September</a:t>
            </a:r>
            <a:r>
              <a:rPr kumimoji="0" lang="en-US" sz="11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 Pre Renewal Specifications into the market</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2" name="Text Box 10"/>
          <p:cNvSpPr txBox="1">
            <a:spLocks noChangeArrowheads="1"/>
          </p:cNvSpPr>
          <p:nvPr/>
        </p:nvSpPr>
        <p:spPr bwMode="auto">
          <a:xfrm>
            <a:off x="838200" y="1838044"/>
            <a:ext cx="4752975" cy="7620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marL="0" marR="0">
              <a:lnSpc>
                <a:spcPct val="107000"/>
              </a:lnSpc>
              <a:spcBef>
                <a:spcPts val="0"/>
              </a:spcBef>
              <a:spcAft>
                <a:spcPts val="0"/>
              </a:spcAft>
            </a:pPr>
            <a:r>
              <a:rPr lang="en-US" sz="11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Early </a:t>
            </a:r>
            <a:r>
              <a:rPr lang="en-US" sz="1100" b="1"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October</a:t>
            </a:r>
          </a:p>
          <a:p>
            <a:pPr marL="0" marR="0">
              <a:lnSpc>
                <a:spcPct val="107000"/>
              </a:lnSpc>
              <a:spcBef>
                <a:spcPts val="0"/>
              </a:spcBef>
              <a:spcAft>
                <a:spcPts val="0"/>
              </a:spcAft>
            </a:pPr>
            <a:r>
              <a:rPr lang="en-US" sz="1100"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-Applications out to members</a:t>
            </a:r>
            <a:endParaRPr lang="en-US" sz="11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-Webinar </a:t>
            </a:r>
            <a:r>
              <a:rPr lang="en-US" sz="11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for producers on overview of the program, application process and marketing process</a:t>
            </a:r>
            <a:endParaRPr lang="en-US" sz="1100" dirty="0">
              <a:effectLst/>
              <a:ea typeface="Calibri" panose="020F0502020204030204" pitchFamily="34" charset="0"/>
              <a:cs typeface="Times New Roman" panose="02020603050405020304" pitchFamily="18" charset="0"/>
            </a:endParaRPr>
          </a:p>
        </p:txBody>
      </p:sp>
      <p:sp>
        <p:nvSpPr>
          <p:cNvPr id="13" name="Text Box 11"/>
          <p:cNvSpPr txBox="1">
            <a:spLocks noChangeArrowheads="1"/>
          </p:cNvSpPr>
          <p:nvPr/>
        </p:nvSpPr>
        <p:spPr bwMode="auto">
          <a:xfrm>
            <a:off x="838200" y="2667000"/>
            <a:ext cx="5105400" cy="323850"/>
          </a:xfrm>
          <a:prstGeom prst="rect">
            <a:avLst/>
          </a:prstGeom>
          <a:solidFill>
            <a:schemeClr val="accent6">
              <a:lumMod val="60000"/>
              <a:lumOff val="40000"/>
            </a:schemeClr>
          </a:solidFill>
          <a:ln>
            <a:noFill/>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Early </a:t>
            </a:r>
            <a:r>
              <a:rPr lang="en-US" sz="1200" b="1"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November- </a:t>
            </a:r>
            <a:r>
              <a:rPr lang="en-US" sz="12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Webinar for members and producers on application process</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14" name="Text Box 12"/>
          <p:cNvSpPr txBox="1">
            <a:spLocks noChangeArrowheads="1"/>
          </p:cNvSpPr>
          <p:nvPr/>
        </p:nvSpPr>
        <p:spPr bwMode="auto">
          <a:xfrm>
            <a:off x="838200" y="3057806"/>
            <a:ext cx="4219575" cy="828394"/>
          </a:xfrm>
          <a:prstGeom prst="rect">
            <a:avLst/>
          </a:prstGeom>
          <a:solidFill>
            <a:schemeClr val="accent1">
              <a:lumMod val="60000"/>
              <a:lumOff val="40000"/>
            </a:schemeClr>
          </a:solidFill>
          <a:ln>
            <a:headEnd/>
            <a:tailEnd/>
          </a:ln>
        </p:spPr>
        <p:style>
          <a:lnRef idx="3">
            <a:schemeClr val="lt1"/>
          </a:lnRef>
          <a:fillRef idx="1">
            <a:schemeClr val="accent5"/>
          </a:fillRef>
          <a:effectRef idx="1">
            <a:schemeClr val="accent5"/>
          </a:effectRef>
          <a:fontRef idx="minor">
            <a:schemeClr val="lt1"/>
          </a:fontRef>
        </p:style>
        <p:txBody>
          <a:bodyPr rot="0" vert="horz" wrap="square" lIns="91440" tIns="45720" rIns="91440" bIns="45720" anchor="t" anchorCtr="0">
            <a:noAutofit/>
          </a:bodyPr>
          <a:lstStyle/>
          <a:p>
            <a:pPr marL="0" marR="0">
              <a:lnSpc>
                <a:spcPct val="107000"/>
              </a:lnSpc>
              <a:spcBef>
                <a:spcPts val="0"/>
              </a:spcBef>
              <a:spcAft>
                <a:spcPts val="0"/>
              </a:spcAft>
            </a:pPr>
            <a:r>
              <a:rPr lang="en-US" sz="1200" b="1"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December</a:t>
            </a:r>
          </a:p>
          <a:p>
            <a:pPr marL="0" marR="0">
              <a:lnSpc>
                <a:spcPct val="107000"/>
              </a:lnSpc>
              <a:spcBef>
                <a:spcPts val="0"/>
              </a:spcBef>
              <a:spcAft>
                <a:spcPts val="0"/>
              </a:spcAft>
            </a:pPr>
            <a:r>
              <a:rPr lang="en-US" sz="12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a:t>
            </a:r>
            <a:r>
              <a:rPr lang="en-US" sz="12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Applications Due Dec 1</a:t>
            </a:r>
            <a:r>
              <a:rPr lang="en-US" sz="1200" baseline="300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st</a:t>
            </a:r>
            <a:r>
              <a:rPr lang="en-US" sz="12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/App Data </a:t>
            </a:r>
            <a:r>
              <a:rPr lang="en-US" sz="12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compiled</a:t>
            </a:r>
          </a:p>
          <a:p>
            <a:pPr marL="0" marR="0">
              <a:lnSpc>
                <a:spcPct val="107000"/>
              </a:lnSpc>
              <a:spcBef>
                <a:spcPts val="0"/>
              </a:spcBef>
              <a:spcAft>
                <a:spcPts val="0"/>
              </a:spcAft>
            </a:pPr>
            <a:r>
              <a:rPr lang="en-US" sz="1200" dirty="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r>
              <a:rPr lang="en-US" sz="1200"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*Producer to assist in review of member applications</a:t>
            </a:r>
          </a:p>
          <a:p>
            <a:pPr marL="0" marR="0">
              <a:lnSpc>
                <a:spcPct val="107000"/>
              </a:lnSpc>
              <a:spcBef>
                <a:spcPts val="0"/>
              </a:spcBef>
              <a:spcAft>
                <a:spcPts val="800"/>
              </a:spcAft>
            </a:pPr>
            <a:r>
              <a:rPr lang="en-US" sz="12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-Renewal Submission to the carrier by December 15th</a:t>
            </a:r>
          </a:p>
          <a:p>
            <a:pPr marL="0" marR="0">
              <a:lnSpc>
                <a:spcPct val="107000"/>
              </a:lnSpc>
              <a:spcBef>
                <a:spcPts val="0"/>
              </a:spcBef>
              <a:spcAft>
                <a:spcPts val="800"/>
              </a:spcAft>
            </a:pPr>
            <a:r>
              <a:rPr lang="en-US" sz="12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17" name="Text Box 17"/>
          <p:cNvSpPr txBox="1">
            <a:spLocks noChangeArrowheads="1"/>
          </p:cNvSpPr>
          <p:nvPr/>
        </p:nvSpPr>
        <p:spPr bwMode="auto">
          <a:xfrm>
            <a:off x="838200" y="3953156"/>
            <a:ext cx="3667125" cy="31432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January </a:t>
            </a:r>
            <a:r>
              <a:rPr lang="en-US" sz="1200" b="1"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r>
              <a:rPr lang="en-US" sz="12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Quotes </a:t>
            </a:r>
            <a:r>
              <a:rPr lang="en-US" sz="12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due from </a:t>
            </a:r>
            <a:r>
              <a:rPr lang="en-US" sz="12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Carriers on the 22nd</a:t>
            </a:r>
            <a:endParaRPr lang="en-US" sz="1100" dirty="0">
              <a:effectLst/>
              <a:ea typeface="Calibri" panose="020F0502020204030204" pitchFamily="34" charset="0"/>
              <a:cs typeface="Times New Roman" panose="02020603050405020304" pitchFamily="18" charset="0"/>
            </a:endParaRPr>
          </a:p>
        </p:txBody>
      </p:sp>
      <p:sp>
        <p:nvSpPr>
          <p:cNvPr id="19" name="Text Box 10"/>
          <p:cNvSpPr txBox="1">
            <a:spLocks noChangeArrowheads="1"/>
          </p:cNvSpPr>
          <p:nvPr/>
        </p:nvSpPr>
        <p:spPr bwMode="auto">
          <a:xfrm>
            <a:off x="838199" y="4334437"/>
            <a:ext cx="4752975" cy="7620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marL="0" marR="0">
              <a:lnSpc>
                <a:spcPct val="107000"/>
              </a:lnSpc>
              <a:spcBef>
                <a:spcPts val="0"/>
              </a:spcBef>
              <a:spcAft>
                <a:spcPts val="0"/>
              </a:spcAft>
            </a:pPr>
            <a:r>
              <a:rPr lang="en-US" sz="1100" b="1"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February/March</a:t>
            </a:r>
          </a:p>
          <a:p>
            <a:pPr marL="0" marR="0">
              <a:lnSpc>
                <a:spcPct val="107000"/>
              </a:lnSpc>
              <a:spcBef>
                <a:spcPts val="0"/>
              </a:spcBef>
              <a:spcAft>
                <a:spcPts val="0"/>
              </a:spcAft>
            </a:pPr>
            <a:r>
              <a:rPr lang="en-US" sz="1100"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-Board Proposals due February 15</a:t>
            </a:r>
            <a:endParaRPr lang="en-US" sz="11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-Proposals out to Members</a:t>
            </a:r>
          </a:p>
          <a:p>
            <a:pPr marL="0" marR="0">
              <a:lnSpc>
                <a:spcPct val="107000"/>
              </a:lnSpc>
              <a:spcBef>
                <a:spcPts val="0"/>
              </a:spcBef>
              <a:spcAft>
                <a:spcPts val="800"/>
              </a:spcAft>
            </a:pPr>
            <a:r>
              <a:rPr lang="en-US" sz="1100" dirty="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r>
              <a:rPr lang="en-US" sz="1100"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*Proposals to be sent to producers for member distribution</a:t>
            </a:r>
            <a:endParaRPr lang="en-US" sz="1100" dirty="0">
              <a:effectLst/>
              <a:ea typeface="Calibri" panose="020F0502020204030204" pitchFamily="34" charset="0"/>
              <a:cs typeface="Times New Roman" panose="02020603050405020304" pitchFamily="18" charset="0"/>
            </a:endParaRPr>
          </a:p>
        </p:txBody>
      </p:sp>
      <p:sp>
        <p:nvSpPr>
          <p:cNvPr id="21" name="Text Box 11"/>
          <p:cNvSpPr txBox="1">
            <a:spLocks noChangeArrowheads="1"/>
          </p:cNvSpPr>
          <p:nvPr/>
        </p:nvSpPr>
        <p:spPr bwMode="auto">
          <a:xfrm>
            <a:off x="838199" y="5163393"/>
            <a:ext cx="5105400" cy="323850"/>
          </a:xfrm>
          <a:prstGeom prst="rect">
            <a:avLst/>
          </a:prstGeom>
          <a:solidFill>
            <a:schemeClr val="accent6">
              <a:lumMod val="60000"/>
              <a:lumOff val="40000"/>
            </a:schemeClr>
          </a:solidFill>
          <a:ln>
            <a:noFill/>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May- </a:t>
            </a:r>
            <a:r>
              <a:rPr lang="en-US" sz="1200"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Webinar </a:t>
            </a:r>
            <a:r>
              <a:rPr lang="en-US" sz="12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for members and producers on </a:t>
            </a:r>
            <a:r>
              <a:rPr lang="en-US" sz="1200"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renewal terms</a:t>
            </a:r>
            <a:r>
              <a:rPr lang="en-US" sz="1100" dirty="0">
                <a:effectLst/>
                <a:ea typeface="Calibri" panose="020F0502020204030204" pitchFamily="34" charset="0"/>
                <a:cs typeface="Times New Roman" panose="02020603050405020304" pitchFamily="18" charset="0"/>
              </a:rPr>
              <a:t> </a:t>
            </a:r>
          </a:p>
        </p:txBody>
      </p:sp>
      <p:sp>
        <p:nvSpPr>
          <p:cNvPr id="22" name="Text Box 12"/>
          <p:cNvSpPr txBox="1">
            <a:spLocks noChangeArrowheads="1"/>
          </p:cNvSpPr>
          <p:nvPr/>
        </p:nvSpPr>
        <p:spPr bwMode="auto">
          <a:xfrm>
            <a:off x="820270" y="5544674"/>
            <a:ext cx="4219575" cy="323007"/>
          </a:xfrm>
          <a:prstGeom prst="rect">
            <a:avLst/>
          </a:prstGeom>
          <a:solidFill>
            <a:schemeClr val="accent1">
              <a:lumMod val="60000"/>
              <a:lumOff val="40000"/>
            </a:schemeClr>
          </a:solidFill>
          <a:ln>
            <a:headEnd/>
            <a:tailEnd/>
          </a:ln>
        </p:spPr>
        <p:style>
          <a:lnRef idx="3">
            <a:schemeClr val="lt1"/>
          </a:lnRef>
          <a:fillRef idx="1">
            <a:schemeClr val="accent5"/>
          </a:fillRef>
          <a:effectRef idx="1">
            <a:schemeClr val="accent5"/>
          </a:effectRef>
          <a:fontRef idx="minor">
            <a:schemeClr val="lt1"/>
          </a:fontRef>
        </p:style>
        <p:txBody>
          <a:bodyPr rot="0" vert="horz" wrap="square" lIns="91440" tIns="45720" rIns="91440" bIns="45720" anchor="t" anchorCtr="0">
            <a:noAutofit/>
          </a:bodyPr>
          <a:lstStyle/>
          <a:p>
            <a:pPr marL="0" marR="0">
              <a:lnSpc>
                <a:spcPct val="107000"/>
              </a:lnSpc>
              <a:spcBef>
                <a:spcPts val="0"/>
              </a:spcBef>
              <a:spcAft>
                <a:spcPts val="0"/>
              </a:spcAft>
            </a:pPr>
            <a:r>
              <a:rPr lang="en-US" sz="1200" b="1" dirty="0" smtClean="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June- Bind effective 7/1</a:t>
            </a:r>
          </a:p>
          <a:p>
            <a:pPr marL="0" marR="0">
              <a:lnSpc>
                <a:spcPct val="107000"/>
              </a:lnSpc>
              <a:spcBef>
                <a:spcPts val="0"/>
              </a:spcBef>
              <a:spcAft>
                <a:spcPts val="0"/>
              </a:spcAft>
            </a:pPr>
            <a:endParaRPr lang="en-US" sz="1100" dirty="0">
              <a:effectLst/>
              <a:ea typeface="Calibri" panose="020F0502020204030204" pitchFamily="34" charset="0"/>
              <a:cs typeface="Times New Roman" panose="02020603050405020304" pitchFamily="18" charset="0"/>
            </a:endParaRPr>
          </a:p>
        </p:txBody>
      </p:sp>
      <p:sp>
        <p:nvSpPr>
          <p:cNvPr id="23" name="Text Box 17"/>
          <p:cNvSpPr txBox="1">
            <a:spLocks noChangeArrowheads="1"/>
          </p:cNvSpPr>
          <p:nvPr/>
        </p:nvSpPr>
        <p:spPr bwMode="auto">
          <a:xfrm>
            <a:off x="820270" y="5944162"/>
            <a:ext cx="4056530" cy="31432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August- </a:t>
            </a:r>
            <a:r>
              <a:rPr lang="en-US" sz="1200" dirty="0" smtClean="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Policy documents out to clients/uploaded to EIA site</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4920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RENEWAL APPLICATION</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47C6A05-D6A3-41F2-97C0-849F3CA1AC85}" type="slidenum">
              <a:rPr lang="en-US" smtClean="0"/>
              <a:pPr/>
              <a:t>28</a:t>
            </a:fld>
            <a:endParaRPr lang="en-US" dirty="0"/>
          </a:p>
        </p:txBody>
      </p:sp>
    </p:spTree>
    <p:extLst>
      <p:ext uri="{BB962C8B-B14F-4D97-AF65-F5344CB8AC3E}">
        <p14:creationId xmlns:p14="http://schemas.microsoft.com/office/powerpoint/2010/main" val="1049330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PROGRAM</a:t>
            </a:r>
            <a:endParaRPr lang="en-US" dirty="0"/>
          </a:p>
        </p:txBody>
      </p:sp>
      <p:sp>
        <p:nvSpPr>
          <p:cNvPr id="3" name="Content Placeholder 2"/>
          <p:cNvSpPr>
            <a:spLocks noGrp="1"/>
          </p:cNvSpPr>
          <p:nvPr>
            <p:ph idx="1"/>
          </p:nvPr>
        </p:nvSpPr>
        <p:spPr>
          <a:xfrm>
            <a:off x="533400" y="1066800"/>
            <a:ext cx="8382000" cy="5862918"/>
          </a:xfrm>
        </p:spPr>
        <p:txBody>
          <a:bodyPr>
            <a:normAutofit fontScale="55000" lnSpcReduction="20000"/>
          </a:bodyPr>
          <a:lstStyle/>
          <a:p>
            <a:pPr>
              <a:buClr>
                <a:srgbClr val="21578A"/>
              </a:buClr>
              <a:buFont typeface="Wingdings" panose="05000000000000000000" pitchFamily="2" charset="2"/>
              <a:buChar char="§"/>
            </a:pPr>
            <a:r>
              <a:rPr lang="en-US" sz="3600" dirty="0" smtClean="0"/>
              <a:t>Policy Term: July 1, 2015 to July 1, 2018 </a:t>
            </a:r>
            <a:r>
              <a:rPr lang="en-US" sz="3600" dirty="0" smtClean="0">
                <a:solidFill>
                  <a:srgbClr val="FF0000"/>
                </a:solidFill>
              </a:rPr>
              <a:t>(Renewal In Process)</a:t>
            </a:r>
          </a:p>
          <a:p>
            <a:pPr>
              <a:buClr>
                <a:srgbClr val="21578A"/>
              </a:buClr>
              <a:buFont typeface="Wingdings" panose="05000000000000000000" pitchFamily="2" charset="2"/>
              <a:buChar char="§"/>
            </a:pPr>
            <a:r>
              <a:rPr lang="en-US" sz="3600" dirty="0" smtClean="0"/>
              <a:t>Retroactive Date(s): None, except for July 1, 2001 for Contractor’s Environmental Coverage</a:t>
            </a:r>
            <a:endParaRPr lang="en-US" sz="3600" dirty="0"/>
          </a:p>
          <a:p>
            <a:pPr>
              <a:buClr>
                <a:srgbClr val="21578A"/>
              </a:buClr>
              <a:buFont typeface="Wingdings" panose="05000000000000000000" pitchFamily="2" charset="2"/>
              <a:buChar char="§"/>
            </a:pPr>
            <a:r>
              <a:rPr lang="en-US" sz="3300" dirty="0" smtClean="0"/>
              <a:t>Limits: </a:t>
            </a:r>
          </a:p>
          <a:p>
            <a:pPr lvl="1">
              <a:buClr>
                <a:srgbClr val="21578A"/>
              </a:buClr>
              <a:buFont typeface="Wingdings" panose="05000000000000000000" pitchFamily="2" charset="2"/>
              <a:buChar char="§"/>
            </a:pPr>
            <a:r>
              <a:rPr lang="en-US" sz="3300" u="sng" dirty="0" smtClean="0"/>
              <a:t>Remediation Expense</a:t>
            </a:r>
          </a:p>
          <a:p>
            <a:pPr lvl="2">
              <a:buClr>
                <a:srgbClr val="21578A"/>
              </a:buClr>
              <a:buFont typeface="Wingdings" panose="05000000000000000000" pitchFamily="2" charset="2"/>
              <a:buChar char="§"/>
            </a:pPr>
            <a:r>
              <a:rPr lang="en-US" sz="3300" u="sng" dirty="0" smtClean="0"/>
              <a:t>On-Site</a:t>
            </a:r>
            <a:r>
              <a:rPr lang="en-US" sz="3300" dirty="0" smtClean="0"/>
              <a:t>: $10,000,000 Per Contamination Incident</a:t>
            </a:r>
          </a:p>
          <a:p>
            <a:pPr lvl="2">
              <a:buClr>
                <a:srgbClr val="21578A"/>
              </a:buClr>
              <a:buFont typeface="Wingdings" panose="05000000000000000000" pitchFamily="2" charset="2"/>
              <a:buChar char="§"/>
            </a:pPr>
            <a:r>
              <a:rPr lang="en-US" sz="3300" u="sng" dirty="0" smtClean="0"/>
              <a:t>Off-Site</a:t>
            </a:r>
            <a:r>
              <a:rPr lang="en-US" sz="3300" dirty="0" smtClean="0"/>
              <a:t>: $10,000,000 Per Contamination Incident</a:t>
            </a:r>
          </a:p>
          <a:p>
            <a:pPr marL="914400" lvl="2" indent="0">
              <a:buClr>
                <a:srgbClr val="21578A"/>
              </a:buClr>
              <a:buNone/>
            </a:pPr>
            <a:endParaRPr lang="en-US" sz="3300" dirty="0" smtClean="0"/>
          </a:p>
          <a:p>
            <a:pPr lvl="1">
              <a:buClr>
                <a:srgbClr val="21578A"/>
              </a:buClr>
              <a:buFont typeface="Wingdings" panose="05000000000000000000" pitchFamily="2" charset="2"/>
              <a:buChar char="§"/>
            </a:pPr>
            <a:r>
              <a:rPr lang="en-US" sz="3300" u="sng" dirty="0" smtClean="0"/>
              <a:t>Bodily Injury and Property Damage</a:t>
            </a:r>
          </a:p>
          <a:p>
            <a:pPr lvl="2">
              <a:buClr>
                <a:srgbClr val="21578A"/>
              </a:buClr>
              <a:buFont typeface="Wingdings" panose="05000000000000000000" pitchFamily="2" charset="2"/>
              <a:buChar char="§"/>
            </a:pPr>
            <a:r>
              <a:rPr lang="en-US" sz="3300" dirty="0" smtClean="0"/>
              <a:t>$10,000,000 Per Contamination Incident</a:t>
            </a:r>
          </a:p>
          <a:p>
            <a:pPr marL="914400" lvl="2" indent="0">
              <a:buClr>
                <a:srgbClr val="21578A"/>
              </a:buClr>
              <a:buNone/>
            </a:pPr>
            <a:endParaRPr lang="en-US" sz="3300" dirty="0" smtClean="0"/>
          </a:p>
          <a:p>
            <a:pPr lvl="1">
              <a:buClr>
                <a:srgbClr val="21578A"/>
              </a:buClr>
              <a:buFont typeface="Wingdings" panose="05000000000000000000" pitchFamily="2" charset="2"/>
              <a:buChar char="§"/>
            </a:pPr>
            <a:r>
              <a:rPr lang="en-US" sz="3300" u="sng" dirty="0" smtClean="0"/>
              <a:t>Image Restoration</a:t>
            </a:r>
            <a:r>
              <a:rPr lang="en-US" sz="3300" dirty="0" smtClean="0"/>
              <a:t> </a:t>
            </a:r>
          </a:p>
          <a:p>
            <a:pPr lvl="2">
              <a:buClr>
                <a:srgbClr val="21578A"/>
              </a:buClr>
              <a:buFont typeface="Wingdings" panose="05000000000000000000" pitchFamily="2" charset="2"/>
              <a:buChar char="§"/>
            </a:pPr>
            <a:r>
              <a:rPr lang="en-US" sz="3300" dirty="0" smtClean="0"/>
              <a:t>$500,000 Per Contamination Incident</a:t>
            </a:r>
          </a:p>
          <a:p>
            <a:pPr lvl="2">
              <a:buClr>
                <a:srgbClr val="21578A"/>
              </a:buClr>
              <a:buFont typeface="Wingdings" panose="05000000000000000000" pitchFamily="2" charset="2"/>
              <a:buChar char="§"/>
            </a:pPr>
            <a:endParaRPr lang="en-US" sz="3300" dirty="0" smtClean="0"/>
          </a:p>
          <a:p>
            <a:pPr lvl="1">
              <a:buClr>
                <a:srgbClr val="21578A"/>
              </a:buClr>
              <a:buFont typeface="Wingdings" panose="05000000000000000000" pitchFamily="2" charset="2"/>
              <a:buChar char="§"/>
            </a:pPr>
            <a:r>
              <a:rPr lang="en-US" sz="3300" dirty="0" smtClean="0"/>
              <a:t>Aggregate</a:t>
            </a:r>
          </a:p>
          <a:p>
            <a:pPr lvl="2">
              <a:buClr>
                <a:srgbClr val="21578A"/>
              </a:buClr>
              <a:buFont typeface="Wingdings" panose="05000000000000000000" pitchFamily="2" charset="2"/>
              <a:buChar char="§"/>
            </a:pPr>
            <a:r>
              <a:rPr lang="en-US" sz="3300" dirty="0" smtClean="0"/>
              <a:t>$10,000,000 Member Aggregate*</a:t>
            </a:r>
          </a:p>
          <a:p>
            <a:pPr lvl="2">
              <a:buClr>
                <a:srgbClr val="21578A"/>
              </a:buClr>
              <a:buFont typeface="Wingdings" panose="05000000000000000000" pitchFamily="2" charset="2"/>
              <a:buChar char="§"/>
            </a:pPr>
            <a:r>
              <a:rPr lang="en-US" sz="3300" dirty="0" smtClean="0"/>
              <a:t>$100,000,000 Total Program Aggregate*</a:t>
            </a:r>
          </a:p>
          <a:p>
            <a:pPr lvl="2">
              <a:buClr>
                <a:srgbClr val="21578A"/>
              </a:buClr>
              <a:buFont typeface="Wingdings" panose="05000000000000000000" pitchFamily="2" charset="2"/>
              <a:buChar char="§"/>
            </a:pPr>
            <a:endParaRPr lang="en-US" sz="3300" dirty="0" smtClean="0"/>
          </a:p>
          <a:p>
            <a:pPr lvl="1">
              <a:buClr>
                <a:srgbClr val="21578A"/>
              </a:buClr>
              <a:buFont typeface="Wingdings" panose="05000000000000000000" pitchFamily="2" charset="2"/>
              <a:buChar char="§"/>
            </a:pPr>
            <a:r>
              <a:rPr lang="en-US" sz="3300" dirty="0" smtClean="0"/>
              <a:t>Additional Defense outside policy limits</a:t>
            </a:r>
          </a:p>
          <a:p>
            <a:pPr lvl="2">
              <a:buClr>
                <a:srgbClr val="21578A"/>
              </a:buClr>
              <a:buFont typeface="Wingdings" panose="05000000000000000000" pitchFamily="2" charset="2"/>
              <a:buChar char="§"/>
            </a:pPr>
            <a:r>
              <a:rPr lang="en-US" sz="3300" dirty="0" smtClean="0"/>
              <a:t>$2,500,000 Per Contamination Incident &amp; Aggregate*</a:t>
            </a:r>
          </a:p>
          <a:p>
            <a:pPr marL="0" indent="0">
              <a:buClr>
                <a:srgbClr val="21578A"/>
              </a:buClr>
              <a:buNone/>
            </a:pPr>
            <a:endParaRPr lang="en-US" sz="1200" dirty="0" smtClean="0"/>
          </a:p>
          <a:p>
            <a:pPr marL="0" indent="0">
              <a:buClr>
                <a:srgbClr val="21578A"/>
              </a:buClr>
              <a:buNone/>
            </a:pPr>
            <a:r>
              <a:rPr lang="en-US" sz="2500" dirty="0" smtClean="0"/>
              <a:t>* Aggregate applies to entire three year term, and does not reinstate annually</a:t>
            </a:r>
            <a:endParaRPr lang="en-US" sz="2500"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2</a:t>
            </a:fld>
            <a:endParaRPr lang="en-US" dirty="0"/>
          </a:p>
        </p:txBody>
      </p:sp>
    </p:spTree>
    <p:extLst>
      <p:ext uri="{BB962C8B-B14F-4D97-AF65-F5344CB8AC3E}">
        <p14:creationId xmlns:p14="http://schemas.microsoft.com/office/powerpoint/2010/main" val="1893484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APPLICATION</a:t>
            </a:r>
            <a:endParaRPr lang="en-US" dirty="0"/>
          </a:p>
        </p:txBody>
      </p:sp>
      <p:sp>
        <p:nvSpPr>
          <p:cNvPr id="3" name="Content Placeholder 2"/>
          <p:cNvSpPr>
            <a:spLocks noGrp="1"/>
          </p:cNvSpPr>
          <p:nvPr>
            <p:ph idx="1"/>
          </p:nvPr>
        </p:nvSpPr>
        <p:spPr>
          <a:xfrm>
            <a:off x="533400" y="1295400"/>
            <a:ext cx="8382000" cy="5334000"/>
          </a:xfrm>
        </p:spPr>
        <p:txBody>
          <a:bodyPr>
            <a:normAutofit fontScale="62500" lnSpcReduction="20000"/>
          </a:bodyPr>
          <a:lstStyle/>
          <a:p>
            <a:pPr>
              <a:buClr>
                <a:srgbClr val="21578A"/>
              </a:buClr>
              <a:buFont typeface="Wingdings" panose="05000000000000000000" pitchFamily="2" charset="2"/>
              <a:buChar char="§"/>
            </a:pPr>
            <a:r>
              <a:rPr lang="en-US" dirty="0" smtClean="0"/>
              <a:t>Applications, along with </a:t>
            </a:r>
            <a:r>
              <a:rPr lang="en-US" dirty="0"/>
              <a:t>V</a:t>
            </a:r>
            <a:r>
              <a:rPr lang="en-US" dirty="0" smtClean="0"/>
              <a:t>acant &amp; Non-Vacant Land Listing Request, were sent out to members on October 3</a:t>
            </a:r>
            <a:r>
              <a:rPr lang="en-US" baseline="30000" dirty="0" smtClean="0"/>
              <a:t>rd</a:t>
            </a:r>
            <a:endParaRPr lang="en-US" dirty="0" smtClean="0"/>
          </a:p>
          <a:p>
            <a:pPr lvl="1">
              <a:buClr>
                <a:srgbClr val="21578A"/>
              </a:buClr>
              <a:buFont typeface="Wingdings" panose="05000000000000000000" pitchFamily="2" charset="2"/>
              <a:buChar char="§"/>
            </a:pPr>
            <a:r>
              <a:rPr lang="en-US" dirty="0" smtClean="0"/>
              <a:t>Brokers were cc’d on the emails</a:t>
            </a:r>
          </a:p>
          <a:p>
            <a:pPr>
              <a:buClr>
                <a:srgbClr val="21578A"/>
              </a:buClr>
              <a:buFont typeface="Wingdings" panose="05000000000000000000" pitchFamily="2" charset="2"/>
              <a:buChar char="§"/>
            </a:pPr>
            <a:r>
              <a:rPr lang="en-US" dirty="0" smtClean="0"/>
              <a:t>The following items were noted in the email:</a:t>
            </a:r>
          </a:p>
          <a:p>
            <a:pPr lvl="1">
              <a:buClr>
                <a:srgbClr val="21578A"/>
              </a:buClr>
              <a:buFont typeface="Wingdings" panose="05000000000000000000" pitchFamily="2" charset="2"/>
              <a:buChar char="§"/>
            </a:pPr>
            <a:r>
              <a:rPr lang="en-US" dirty="0" smtClean="0"/>
              <a:t>For </a:t>
            </a:r>
            <a:r>
              <a:rPr lang="en-US" dirty="0"/>
              <a:t>any questions or any supplemental application information “not applicable” to your agency included in the application, indicate with an “N/A” so we know that no questions were overlooked.  </a:t>
            </a:r>
            <a:r>
              <a:rPr lang="en-US" i="1" dirty="0"/>
              <a:t>All application questions must be answered.</a:t>
            </a:r>
            <a:r>
              <a:rPr lang="en-US" dirty="0"/>
              <a:t>  A blank response will require us to reach out and confirm the question is not applicable to your entity.  Attach as many additional pages as necessary to provide complete responses. </a:t>
            </a:r>
            <a:endParaRPr lang="en-US" dirty="0" smtClean="0"/>
          </a:p>
          <a:p>
            <a:pPr lvl="1">
              <a:buClr>
                <a:srgbClr val="21578A"/>
              </a:buClr>
              <a:buFont typeface="Wingdings" panose="05000000000000000000" pitchFamily="2" charset="2"/>
              <a:buChar char="§"/>
            </a:pPr>
            <a:r>
              <a:rPr lang="en-US" b="1" dirty="0" smtClean="0"/>
              <a:t>Because </a:t>
            </a:r>
            <a:r>
              <a:rPr lang="en-US" b="1" dirty="0"/>
              <a:t>this program is site specific, please be sure your pollution location schedules are up to date and include </a:t>
            </a:r>
            <a:r>
              <a:rPr lang="en-US" b="1" i="1" dirty="0"/>
              <a:t>all locations </a:t>
            </a:r>
            <a:r>
              <a:rPr lang="en-US" b="1" dirty="0"/>
              <a:t>you are seeking coverage for</a:t>
            </a:r>
            <a:r>
              <a:rPr lang="en-US" b="1" i="1" dirty="0"/>
              <a:t> </a:t>
            </a:r>
            <a:r>
              <a:rPr lang="en-US" i="1" dirty="0"/>
              <a:t>(i.e. parks, trails, beaches, parking lots, etc.),</a:t>
            </a:r>
            <a:r>
              <a:rPr lang="en-US" dirty="0"/>
              <a:t> including vacant and non-vacant land.  If your property coverage is placed through Alliant, we will be happy to pull a copy of your property schedule from our database upon request.  However you will still need to provide an additional list of locations to be covered, which are not included in your property </a:t>
            </a:r>
            <a:r>
              <a:rPr lang="en-US" dirty="0" smtClean="0"/>
              <a:t>schedule.</a:t>
            </a:r>
          </a:p>
          <a:p>
            <a:pPr lvl="1">
              <a:buClr>
                <a:srgbClr val="21578A"/>
              </a:buClr>
              <a:buFont typeface="Wingdings" panose="05000000000000000000" pitchFamily="2" charset="2"/>
              <a:buChar char="§"/>
            </a:pPr>
            <a:r>
              <a:rPr lang="en-US" dirty="0" smtClean="0"/>
              <a:t>Please </a:t>
            </a:r>
            <a:r>
              <a:rPr lang="en-US" dirty="0"/>
              <a:t>also send a copy of any grants or contracts that require evidence of pollution </a:t>
            </a:r>
            <a:r>
              <a:rPr lang="en-US" dirty="0" smtClean="0"/>
              <a:t>liability</a:t>
            </a:r>
          </a:p>
          <a:p>
            <a:pPr lvl="1">
              <a:buClr>
                <a:srgbClr val="21578A"/>
              </a:buClr>
              <a:buFont typeface="Wingdings" panose="05000000000000000000" pitchFamily="2" charset="2"/>
              <a:buChar char="§"/>
            </a:pPr>
            <a:r>
              <a:rPr lang="en-US" dirty="0" smtClean="0"/>
              <a:t>Provide </a:t>
            </a:r>
            <a:r>
              <a:rPr lang="en-US" dirty="0"/>
              <a:t>and include all required information under the UST Supplemental. Above-ground storage tanks and scheduled underground storage tanks have coverage, however the program does not provide financial assurance as required by the State of California, unless you participate in the optional UST Financial Assurance Program.  If you would like a quote for the UST Financial Assurance Program, please let us know</a:t>
            </a:r>
            <a:r>
              <a:rPr lang="en-US" dirty="0" smtClean="0"/>
              <a:t>.</a:t>
            </a:r>
            <a:r>
              <a:rPr lang="en-US" dirty="0"/>
              <a:t> </a:t>
            </a:r>
          </a:p>
          <a:p>
            <a:pPr>
              <a:buClr>
                <a:srgbClr val="21578A"/>
              </a:buClr>
              <a:buFont typeface="Wingdings" panose="05000000000000000000" pitchFamily="2" charset="2"/>
              <a:buChar char="§"/>
            </a:pPr>
            <a:r>
              <a:rPr lang="en-US" b="1" dirty="0" smtClean="0"/>
              <a:t>Webinar scheduled Nov. 3rd for members on application process</a:t>
            </a:r>
          </a:p>
          <a:p>
            <a:pPr>
              <a:buClr>
                <a:srgbClr val="21578A"/>
              </a:buClr>
              <a:buFont typeface="Wingdings" panose="05000000000000000000" pitchFamily="2" charset="2"/>
              <a:buChar char="§"/>
            </a:pPr>
            <a:r>
              <a:rPr lang="en-US" dirty="0" smtClean="0"/>
              <a:t>Brokers are expected to contact member after webinar to see if they have any questions</a:t>
            </a:r>
          </a:p>
          <a:p>
            <a:pPr>
              <a:buClr>
                <a:srgbClr val="21578A"/>
              </a:buCl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29</a:t>
            </a:fld>
            <a:endParaRPr lang="en-US" dirty="0"/>
          </a:p>
        </p:txBody>
      </p:sp>
    </p:spTree>
    <p:extLst>
      <p:ext uri="{BB962C8B-B14F-4D97-AF65-F5344CB8AC3E}">
        <p14:creationId xmlns:p14="http://schemas.microsoft.com/office/powerpoint/2010/main" val="2170747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APPLICATON</a:t>
            </a:r>
            <a:endParaRPr lang="en-US" dirty="0"/>
          </a:p>
        </p:txBody>
      </p:sp>
      <p:sp>
        <p:nvSpPr>
          <p:cNvPr id="3" name="Content Placeholder 2"/>
          <p:cNvSpPr>
            <a:spLocks noGrp="1"/>
          </p:cNvSpPr>
          <p:nvPr>
            <p:ph idx="1"/>
          </p:nvPr>
        </p:nvSpPr>
        <p:spPr/>
        <p:txBody>
          <a:bodyPr>
            <a:normAutofit fontScale="77500" lnSpcReduction="20000"/>
          </a:bodyPr>
          <a:lstStyle/>
          <a:p>
            <a:pPr>
              <a:buClr>
                <a:srgbClr val="21578A"/>
              </a:buClr>
              <a:buFont typeface="Wingdings" panose="05000000000000000000" pitchFamily="2" charset="2"/>
              <a:buChar char="§"/>
            </a:pPr>
            <a:r>
              <a:rPr lang="en-US" dirty="0" smtClean="0"/>
              <a:t>New Questions to Application</a:t>
            </a:r>
          </a:p>
          <a:p>
            <a:pPr lvl="1">
              <a:buClr>
                <a:srgbClr val="21578A"/>
              </a:buClr>
              <a:buFont typeface="Wingdings" panose="05000000000000000000" pitchFamily="2" charset="2"/>
              <a:buChar char="§"/>
            </a:pPr>
            <a:r>
              <a:rPr lang="en-US" u="sng" dirty="0" smtClean="0"/>
              <a:t>Under </a:t>
            </a:r>
            <a:r>
              <a:rPr lang="en-US" u="sng" dirty="0"/>
              <a:t>Section </a:t>
            </a:r>
            <a:r>
              <a:rPr lang="en-US" u="sng" dirty="0" smtClean="0"/>
              <a:t>III</a:t>
            </a:r>
            <a:endParaRPr lang="en-US" dirty="0"/>
          </a:p>
          <a:p>
            <a:pPr lvl="2">
              <a:buClr>
                <a:srgbClr val="21578A"/>
              </a:buClr>
              <a:buFont typeface="Wingdings" panose="05000000000000000000" pitchFamily="2" charset="2"/>
              <a:buChar char="§"/>
            </a:pPr>
            <a:r>
              <a:rPr lang="en-US" dirty="0" smtClean="0"/>
              <a:t>Item </a:t>
            </a:r>
            <a:r>
              <a:rPr lang="en-US" dirty="0"/>
              <a:t>2. Compliance </a:t>
            </a:r>
            <a:r>
              <a:rPr lang="en-US" dirty="0" smtClean="0"/>
              <a:t>History</a:t>
            </a:r>
          </a:p>
          <a:p>
            <a:pPr lvl="2">
              <a:buClr>
                <a:srgbClr val="21578A"/>
              </a:buClr>
              <a:buFont typeface="Wingdings" panose="05000000000000000000" pitchFamily="2" charset="2"/>
              <a:buChar char="§"/>
            </a:pPr>
            <a:r>
              <a:rPr lang="en-US" dirty="0" smtClean="0"/>
              <a:t>Item </a:t>
            </a:r>
            <a:r>
              <a:rPr lang="en-US" dirty="0"/>
              <a:t>3. Future Site Plans and </a:t>
            </a:r>
            <a:r>
              <a:rPr lang="en-US" dirty="0" smtClean="0"/>
              <a:t>Investigations</a:t>
            </a:r>
          </a:p>
          <a:p>
            <a:pPr lvl="1">
              <a:buClr>
                <a:srgbClr val="21578A"/>
              </a:buClr>
              <a:buFont typeface="Wingdings" panose="05000000000000000000" pitchFamily="2" charset="2"/>
              <a:buChar char="§"/>
            </a:pPr>
            <a:r>
              <a:rPr lang="en-US" u="sng" dirty="0" smtClean="0"/>
              <a:t>Under </a:t>
            </a:r>
            <a:r>
              <a:rPr lang="en-US" u="sng" dirty="0"/>
              <a:t>Section </a:t>
            </a:r>
            <a:r>
              <a:rPr lang="en-US" u="sng" dirty="0" smtClean="0"/>
              <a:t>IV</a:t>
            </a:r>
            <a:endParaRPr lang="en-US" dirty="0"/>
          </a:p>
          <a:p>
            <a:pPr lvl="2">
              <a:buClr>
                <a:srgbClr val="21578A"/>
              </a:buClr>
              <a:buFont typeface="Wingdings" panose="05000000000000000000" pitchFamily="2" charset="2"/>
              <a:buChar char="§"/>
            </a:pPr>
            <a:r>
              <a:rPr lang="en-US" dirty="0" smtClean="0"/>
              <a:t>Item </a:t>
            </a:r>
            <a:r>
              <a:rPr lang="en-US" dirty="0"/>
              <a:t>2. Risk Management </a:t>
            </a:r>
            <a:r>
              <a:rPr lang="en-US" dirty="0" smtClean="0"/>
              <a:t>Procedures</a:t>
            </a:r>
          </a:p>
          <a:p>
            <a:pPr lvl="2">
              <a:buClr>
                <a:srgbClr val="21578A"/>
              </a:buClr>
              <a:buFont typeface="Wingdings" panose="05000000000000000000" pitchFamily="2" charset="2"/>
              <a:buChar char="§"/>
            </a:pPr>
            <a:r>
              <a:rPr lang="en-US" dirty="0" smtClean="0"/>
              <a:t>Item </a:t>
            </a:r>
            <a:r>
              <a:rPr lang="en-US" dirty="0"/>
              <a:t>3. Site Security – Terrorism related </a:t>
            </a:r>
            <a:r>
              <a:rPr lang="en-US" dirty="0" smtClean="0"/>
              <a:t>question</a:t>
            </a:r>
          </a:p>
          <a:p>
            <a:pPr>
              <a:buClr>
                <a:srgbClr val="21578A"/>
              </a:buClr>
              <a:buFont typeface="Wingdings" panose="05000000000000000000" pitchFamily="2" charset="2"/>
              <a:buChar char="§"/>
            </a:pPr>
            <a:r>
              <a:rPr lang="en-US" dirty="0" smtClean="0"/>
              <a:t>Red Flag Sections*</a:t>
            </a:r>
          </a:p>
          <a:p>
            <a:pPr lvl="1">
              <a:buClr>
                <a:srgbClr val="21578A"/>
              </a:buClr>
              <a:buFont typeface="Wingdings" panose="05000000000000000000" pitchFamily="2" charset="2"/>
              <a:buChar char="§"/>
            </a:pPr>
            <a:r>
              <a:rPr lang="en-US" dirty="0" smtClean="0"/>
              <a:t>Future </a:t>
            </a:r>
            <a:r>
              <a:rPr lang="en-US" dirty="0"/>
              <a:t>Site Plans and </a:t>
            </a:r>
            <a:r>
              <a:rPr lang="en-US" dirty="0" smtClean="0"/>
              <a:t>Investigations</a:t>
            </a:r>
          </a:p>
          <a:p>
            <a:pPr lvl="1">
              <a:buClr>
                <a:srgbClr val="21578A"/>
              </a:buClr>
              <a:buFont typeface="Wingdings" panose="05000000000000000000" pitchFamily="2" charset="2"/>
              <a:buChar char="§"/>
            </a:pPr>
            <a:r>
              <a:rPr lang="en-US" dirty="0" smtClean="0"/>
              <a:t>Water </a:t>
            </a:r>
            <a:r>
              <a:rPr lang="en-US" dirty="0"/>
              <a:t>Treatment Supplemental – miles of pipeline – Is this on their property schedule as well – what is the intent of needed </a:t>
            </a:r>
            <a:r>
              <a:rPr lang="en-US" dirty="0" smtClean="0"/>
              <a:t>coverage?</a:t>
            </a:r>
          </a:p>
          <a:p>
            <a:pPr lvl="1">
              <a:buClr>
                <a:srgbClr val="21578A"/>
              </a:buClr>
              <a:buFont typeface="Wingdings" panose="05000000000000000000" pitchFamily="2" charset="2"/>
              <a:buChar char="§"/>
            </a:pPr>
            <a:r>
              <a:rPr lang="en-US" dirty="0" smtClean="0"/>
              <a:t>Waste </a:t>
            </a:r>
            <a:r>
              <a:rPr lang="en-US" dirty="0"/>
              <a:t>Water Supplemental – miles of sewer pipeline - Is this on their property schedule as well – what is the intent of needed coverage</a:t>
            </a:r>
            <a:r>
              <a:rPr lang="en-US" dirty="0" smtClean="0"/>
              <a:t>?</a:t>
            </a:r>
          </a:p>
          <a:p>
            <a:pPr marL="0" indent="0">
              <a:buClr>
                <a:srgbClr val="21578A"/>
              </a:buClr>
              <a:buNone/>
            </a:pPr>
            <a:endParaRPr lang="en-US" sz="1500" dirty="0" smtClean="0"/>
          </a:p>
          <a:p>
            <a:pPr>
              <a:buClr>
                <a:srgbClr val="21578A"/>
              </a:buClr>
              <a:buFont typeface="Wingdings" panose="05000000000000000000" pitchFamily="2" charset="2"/>
              <a:buChar char="§"/>
            </a:pPr>
            <a:r>
              <a:rPr lang="en-US" dirty="0" smtClean="0"/>
              <a:t>The </a:t>
            </a:r>
            <a:r>
              <a:rPr lang="en-US" dirty="0"/>
              <a:t>exposure data that is requested is compiled for underwriting purposes to determine exposure that exist for each members, however the market determines coverage under the program based on the information provided.  </a:t>
            </a:r>
          </a:p>
          <a:p>
            <a:pPr marL="0" indent="0">
              <a:buClr>
                <a:srgbClr val="21578A"/>
              </a:buClr>
              <a:buNone/>
            </a:pPr>
            <a:endParaRPr lang="en-US" sz="1500" dirty="0" smtClean="0"/>
          </a:p>
          <a:p>
            <a:pPr marL="0" indent="0">
              <a:buClr>
                <a:srgbClr val="21578A"/>
              </a:buClr>
              <a:buNone/>
            </a:pPr>
            <a:r>
              <a:rPr lang="en-US" sz="1500" dirty="0" smtClean="0"/>
              <a:t>*When these are marked on the application we will go back to the client for additional information</a:t>
            </a:r>
            <a:endParaRPr lang="en-US" sz="1500"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30</a:t>
            </a:fld>
            <a:endParaRPr lang="en-US" dirty="0"/>
          </a:p>
        </p:txBody>
      </p:sp>
    </p:spTree>
    <p:extLst>
      <p:ext uri="{BB962C8B-B14F-4D97-AF65-F5344CB8AC3E}">
        <p14:creationId xmlns:p14="http://schemas.microsoft.com/office/powerpoint/2010/main" val="727964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chemeClr val="bg1"/>
                </a:solidFill>
              </a:rPr>
              <a:t>UST PROGRAM  </a:t>
            </a:r>
            <a:endParaRPr lang="en-US" cap="all" dirty="0">
              <a:solidFill>
                <a:schemeClr val="bg1"/>
              </a:solidFill>
            </a:endParaRPr>
          </a:p>
        </p:txBody>
      </p:sp>
      <p:sp>
        <p:nvSpPr>
          <p:cNvPr id="4" name="Slide Number Placeholder 3"/>
          <p:cNvSpPr>
            <a:spLocks noGrp="1"/>
          </p:cNvSpPr>
          <p:nvPr>
            <p:ph type="sldNum" sz="quarter" idx="12"/>
          </p:nvPr>
        </p:nvSpPr>
        <p:spPr/>
        <p:txBody>
          <a:bodyPr/>
          <a:lstStyle/>
          <a:p>
            <a:fld id="{947C6A05-D6A3-41F2-97C0-849F3CA1AC85}" type="slidenum">
              <a:rPr lang="en-US" smtClean="0"/>
              <a:pPr/>
              <a:t>31</a:t>
            </a:fld>
            <a:endParaRPr lang="en-US" dirty="0"/>
          </a:p>
        </p:txBody>
      </p:sp>
    </p:spTree>
    <p:extLst>
      <p:ext uri="{BB962C8B-B14F-4D97-AF65-F5344CB8AC3E}">
        <p14:creationId xmlns:p14="http://schemas.microsoft.com/office/powerpoint/2010/main" val="4230670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UST FINANCIAL REQUIREMENTS</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spcAft>
                <a:spcPts val="200"/>
              </a:spcAft>
              <a:buClr>
                <a:srgbClr val="21578A"/>
              </a:buClr>
              <a:buFont typeface="Wingdings" panose="05000000000000000000" pitchFamily="2" charset="2"/>
              <a:buChar char="§"/>
            </a:pPr>
            <a:r>
              <a:rPr lang="en-US" dirty="0"/>
              <a:t>United States Environmental Protection Agency (USEPA) regulations (section 280.90, subpart H-Financial Responsibility, part 280, 40 CFR) published on October 26, 1988, require owners and/or operators of USTs to demonstrate through insurance coverage or other acceptable mechanisms that they can pay for cleanup and third-party damages resulting from leaks that may occur from their USTs.</a:t>
            </a:r>
          </a:p>
          <a:p>
            <a:pPr marL="0" indent="0">
              <a:buNone/>
            </a:pPr>
            <a:endParaRPr lang="en-US" b="1" i="1" u="sng" dirty="0" smtClean="0"/>
          </a:p>
          <a:p>
            <a:pPr marL="0" indent="0">
              <a:buNone/>
            </a:pPr>
            <a:r>
              <a:rPr lang="en-US" b="1" i="1" u="sng" dirty="0" smtClean="0"/>
              <a:t>Required </a:t>
            </a:r>
            <a:r>
              <a:rPr lang="en-US" b="1" i="1" u="sng" dirty="0"/>
              <a:t>Limits</a:t>
            </a:r>
            <a:r>
              <a:rPr lang="en-US" b="1" i="1" dirty="0"/>
              <a:t>:*</a:t>
            </a:r>
            <a:endParaRPr lang="en-US" dirty="0"/>
          </a:p>
          <a:p>
            <a:pPr marL="0" indent="0">
              <a:buNone/>
            </a:pPr>
            <a:r>
              <a:rPr lang="en-US" dirty="0" smtClean="0"/>
              <a:t>$</a:t>
            </a:r>
            <a:r>
              <a:rPr lang="en-US" dirty="0"/>
              <a:t>1,000,000 (Clean Up)</a:t>
            </a:r>
          </a:p>
          <a:p>
            <a:pPr marL="0" indent="0">
              <a:buNone/>
            </a:pPr>
            <a:r>
              <a:rPr lang="en-US" dirty="0" smtClean="0"/>
              <a:t>$</a:t>
            </a:r>
            <a:r>
              <a:rPr lang="en-US" dirty="0"/>
              <a:t>1,000,000 (BI/PD)</a:t>
            </a:r>
          </a:p>
          <a:p>
            <a:pPr marL="0" indent="0">
              <a:buNone/>
            </a:pPr>
            <a:endParaRPr lang="en-US" i="1" dirty="0" smtClean="0"/>
          </a:p>
          <a:p>
            <a:pPr marL="0" indent="0">
              <a:buNone/>
            </a:pPr>
            <a:r>
              <a:rPr lang="en-US" i="1" dirty="0" smtClean="0"/>
              <a:t>*</a:t>
            </a:r>
            <a:r>
              <a:rPr lang="en-US" i="1" dirty="0"/>
              <a:t>These limits can be applied to multiple tanks ONLY if they are owned by the same entity.</a:t>
            </a: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32</a:t>
            </a:fld>
            <a:endParaRPr lang="en-US" dirty="0"/>
          </a:p>
        </p:txBody>
      </p:sp>
    </p:spTree>
    <p:extLst>
      <p:ext uri="{BB962C8B-B14F-4D97-AF65-F5344CB8AC3E}">
        <p14:creationId xmlns:p14="http://schemas.microsoft.com/office/powerpoint/2010/main" val="784071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METHODS FOR PROVIDING FINANCIAL RESPONSIBILITY	</a:t>
            </a:r>
            <a:endParaRPr lang="en-US" dirty="0"/>
          </a:p>
        </p:txBody>
      </p:sp>
      <p:sp>
        <p:nvSpPr>
          <p:cNvPr id="3" name="Content Placeholder 2"/>
          <p:cNvSpPr>
            <a:spLocks noGrp="1"/>
          </p:cNvSpPr>
          <p:nvPr>
            <p:ph idx="1"/>
          </p:nvPr>
        </p:nvSpPr>
        <p:spPr/>
        <p:txBody>
          <a:bodyPr>
            <a:normAutofit/>
          </a:bodyPr>
          <a:lstStyle/>
          <a:p>
            <a:pPr>
              <a:buClr>
                <a:srgbClr val="21578A"/>
              </a:buClr>
              <a:buFont typeface="Wingdings" panose="05000000000000000000" pitchFamily="2" charset="2"/>
              <a:buChar char="§"/>
            </a:pPr>
            <a:r>
              <a:rPr lang="en-US" dirty="0"/>
              <a:t>The federal regulations, Title 40, Code of Federal Regulations (CFR), Part 280, Subpart H, require owners and operators to show through an approved method they can pay for cleanup and third party damages resulting from accidental releases from their USTs. </a:t>
            </a:r>
            <a:endParaRPr lang="en-US" dirty="0" smtClean="0"/>
          </a:p>
          <a:p>
            <a:pPr>
              <a:buClr>
                <a:srgbClr val="21578A"/>
              </a:buClr>
              <a:buFont typeface="Wingdings" panose="05000000000000000000" pitchFamily="2" charset="2"/>
              <a:buChar char="§"/>
            </a:pPr>
            <a:r>
              <a:rPr lang="en-US" dirty="0" smtClean="0"/>
              <a:t>The </a:t>
            </a:r>
            <a:r>
              <a:rPr lang="en-US" dirty="0"/>
              <a:t>approved methods are as </a:t>
            </a:r>
            <a:r>
              <a:rPr lang="en-US" dirty="0" smtClean="0"/>
              <a:t>follows:</a:t>
            </a:r>
          </a:p>
          <a:p>
            <a:pPr lvl="1">
              <a:buClr>
                <a:srgbClr val="21578A"/>
              </a:buClr>
              <a:buFont typeface="Wingdings" panose="05000000000000000000" pitchFamily="2" charset="2"/>
              <a:buChar char="§"/>
            </a:pPr>
            <a:r>
              <a:rPr lang="en-US" dirty="0" smtClean="0"/>
              <a:t>Financial </a:t>
            </a:r>
            <a:r>
              <a:rPr lang="en-US" dirty="0"/>
              <a:t>Test of </a:t>
            </a:r>
            <a:r>
              <a:rPr lang="en-US" dirty="0" smtClean="0"/>
              <a:t>Self-Insurance</a:t>
            </a:r>
          </a:p>
          <a:p>
            <a:pPr lvl="2">
              <a:buClr>
                <a:srgbClr val="21578A"/>
              </a:buClr>
              <a:buFont typeface="Wingdings" panose="05000000000000000000" pitchFamily="2" charset="2"/>
              <a:buChar char="§"/>
            </a:pPr>
            <a:r>
              <a:rPr lang="en-US" dirty="0" smtClean="0"/>
              <a:t>Letter </a:t>
            </a:r>
            <a:r>
              <a:rPr lang="en-US" dirty="0"/>
              <a:t>of </a:t>
            </a:r>
            <a:r>
              <a:rPr lang="en-US" dirty="0" smtClean="0"/>
              <a:t>Credit</a:t>
            </a:r>
          </a:p>
          <a:p>
            <a:pPr lvl="2">
              <a:buClr>
                <a:srgbClr val="21578A"/>
              </a:buClr>
              <a:buFont typeface="Wingdings" panose="05000000000000000000" pitchFamily="2" charset="2"/>
              <a:buChar char="§"/>
            </a:pPr>
            <a:r>
              <a:rPr lang="en-US" dirty="0" smtClean="0"/>
              <a:t>Letter </a:t>
            </a:r>
            <a:r>
              <a:rPr lang="en-US" dirty="0"/>
              <a:t>from </a:t>
            </a:r>
            <a:r>
              <a:rPr lang="en-US" dirty="0" smtClean="0"/>
              <a:t>CFO</a:t>
            </a:r>
          </a:p>
          <a:p>
            <a:pPr lvl="1">
              <a:buClr>
                <a:srgbClr val="21578A"/>
              </a:buClr>
              <a:buFont typeface="Wingdings" panose="05000000000000000000" pitchFamily="2" charset="2"/>
              <a:buChar char="§"/>
            </a:pPr>
            <a:r>
              <a:rPr lang="en-US" dirty="0" smtClean="0"/>
              <a:t>Insurance </a:t>
            </a:r>
            <a:r>
              <a:rPr lang="en-US" dirty="0"/>
              <a:t>– UST/Tank </a:t>
            </a:r>
            <a:r>
              <a:rPr lang="en-US" dirty="0" smtClean="0"/>
              <a:t>Policy</a:t>
            </a:r>
          </a:p>
          <a:p>
            <a:pPr lvl="1">
              <a:buClr>
                <a:srgbClr val="21578A"/>
              </a:buClr>
              <a:buFont typeface="Wingdings" panose="05000000000000000000" pitchFamily="2" charset="2"/>
              <a:buChar char="§"/>
            </a:pPr>
            <a:r>
              <a:rPr lang="en-US" dirty="0" smtClean="0"/>
              <a:t>State </a:t>
            </a:r>
            <a:r>
              <a:rPr lang="en-US" dirty="0"/>
              <a:t>Underground Storage Tank Cleanup Fund</a:t>
            </a:r>
          </a:p>
          <a:p>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33</a:t>
            </a:fld>
            <a:endParaRPr lang="en-US" dirty="0"/>
          </a:p>
        </p:txBody>
      </p:sp>
    </p:spTree>
    <p:extLst>
      <p:ext uri="{BB962C8B-B14F-4D97-AF65-F5344CB8AC3E}">
        <p14:creationId xmlns:p14="http://schemas.microsoft.com/office/powerpoint/2010/main" val="2699766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UST PROGRAM</a:t>
            </a:r>
            <a:endParaRPr lang="en-US" dirty="0"/>
          </a:p>
        </p:txBody>
      </p:sp>
      <p:sp>
        <p:nvSpPr>
          <p:cNvPr id="3" name="Content Placeholder 2"/>
          <p:cNvSpPr>
            <a:spLocks noGrp="1"/>
          </p:cNvSpPr>
          <p:nvPr>
            <p:ph idx="1"/>
          </p:nvPr>
        </p:nvSpPr>
        <p:spPr/>
        <p:txBody>
          <a:bodyPr>
            <a:normAutofit fontScale="92500" lnSpcReduction="10000"/>
          </a:bodyPr>
          <a:lstStyle/>
          <a:p>
            <a:pPr>
              <a:buClr>
                <a:srgbClr val="21578A"/>
              </a:buClr>
              <a:buFont typeface="Wingdings" panose="05000000000000000000" pitchFamily="2" charset="2"/>
              <a:buChar char="§"/>
            </a:pPr>
            <a:r>
              <a:rPr lang="en-US" sz="2400" dirty="0"/>
              <a:t>Policy Term: July </a:t>
            </a:r>
            <a:r>
              <a:rPr lang="en-US" sz="2400" dirty="0" smtClean="0"/>
              <a:t>1 </a:t>
            </a:r>
            <a:r>
              <a:rPr lang="en-US" sz="2400" dirty="0"/>
              <a:t>to July </a:t>
            </a:r>
            <a:r>
              <a:rPr lang="en-US" sz="2400" dirty="0" smtClean="0"/>
              <a:t>1- Annual Term</a:t>
            </a:r>
          </a:p>
          <a:p>
            <a:pPr>
              <a:buClr>
                <a:srgbClr val="21578A"/>
              </a:buClr>
              <a:buFont typeface="Wingdings" panose="05000000000000000000" pitchFamily="2" charset="2"/>
              <a:buChar char="§"/>
            </a:pPr>
            <a:r>
              <a:rPr lang="en-US" sz="2400" dirty="0" smtClean="0"/>
              <a:t>Retroactive </a:t>
            </a:r>
            <a:r>
              <a:rPr lang="en-US" sz="2400" dirty="0"/>
              <a:t>Date(s): </a:t>
            </a:r>
            <a:r>
              <a:rPr lang="en-US" sz="2400" dirty="0" smtClean="0"/>
              <a:t>None</a:t>
            </a:r>
          </a:p>
          <a:p>
            <a:pPr>
              <a:buClr>
                <a:srgbClr val="21578A"/>
              </a:buClr>
              <a:buFont typeface="Wingdings" panose="05000000000000000000" pitchFamily="2" charset="2"/>
              <a:buChar char="§"/>
            </a:pPr>
            <a:r>
              <a:rPr lang="en-US" sz="2400" dirty="0" smtClean="0"/>
              <a:t>Coverage - </a:t>
            </a:r>
            <a:r>
              <a:rPr lang="en-US" sz="2400" dirty="0"/>
              <a:t>Claims Made and Reported </a:t>
            </a:r>
            <a:r>
              <a:rPr lang="en-US" sz="2400" dirty="0" smtClean="0"/>
              <a:t>Policy</a:t>
            </a:r>
          </a:p>
          <a:p>
            <a:pPr lvl="1">
              <a:buClr>
                <a:srgbClr val="21578A"/>
              </a:buClr>
              <a:buFont typeface="Wingdings" panose="05000000000000000000" pitchFamily="2" charset="2"/>
              <a:buChar char="§"/>
            </a:pPr>
            <a:r>
              <a:rPr lang="en-US" sz="2100" dirty="0" smtClean="0"/>
              <a:t>Underground </a:t>
            </a:r>
            <a:r>
              <a:rPr lang="en-US" sz="2100" dirty="0"/>
              <a:t>Storage Tank Financial Responsibility </a:t>
            </a:r>
            <a:r>
              <a:rPr lang="en-US" sz="2100" dirty="0" smtClean="0"/>
              <a:t>provided </a:t>
            </a:r>
            <a:r>
              <a:rPr lang="en-US" sz="2100" dirty="0"/>
              <a:t>in conjunction with the CSAC EIA Pollution </a:t>
            </a:r>
            <a:r>
              <a:rPr lang="en-US" sz="2100" dirty="0" smtClean="0"/>
              <a:t>Program </a:t>
            </a:r>
            <a:endParaRPr lang="en-US" sz="2100" dirty="0"/>
          </a:p>
          <a:p>
            <a:pPr lvl="1">
              <a:buClr>
                <a:srgbClr val="21578A"/>
              </a:buClr>
              <a:buFont typeface="Wingdings" panose="05000000000000000000" pitchFamily="2" charset="2"/>
              <a:buChar char="§"/>
            </a:pPr>
            <a:r>
              <a:rPr lang="en-US" sz="2100" dirty="0" smtClean="0"/>
              <a:t>Members </a:t>
            </a:r>
            <a:r>
              <a:rPr lang="en-US" sz="2100" dirty="0"/>
              <a:t>must be in the CSAC EIA Pollution Program in order to </a:t>
            </a:r>
            <a:r>
              <a:rPr lang="en-US" sz="2100" dirty="0" smtClean="0"/>
              <a:t>participate</a:t>
            </a:r>
            <a:endParaRPr lang="en-US" sz="2100" dirty="0"/>
          </a:p>
          <a:p>
            <a:pPr lvl="1">
              <a:buClr>
                <a:srgbClr val="21578A"/>
              </a:buClr>
              <a:buFont typeface="Wingdings" panose="05000000000000000000" pitchFamily="2" charset="2"/>
              <a:buChar char="§"/>
            </a:pPr>
            <a:r>
              <a:rPr lang="en-US" sz="2100" dirty="0" smtClean="0"/>
              <a:t>Coverage </a:t>
            </a:r>
            <a:r>
              <a:rPr lang="en-US" sz="2100" dirty="0"/>
              <a:t>is primary over the Pollution Liability and </a:t>
            </a:r>
            <a:r>
              <a:rPr lang="en-US" sz="2100" dirty="0" smtClean="0"/>
              <a:t>Remediation Policy</a:t>
            </a:r>
            <a:endParaRPr lang="en-US" sz="2100" dirty="0"/>
          </a:p>
          <a:p>
            <a:pPr marL="0" indent="0">
              <a:buClr>
                <a:srgbClr val="21578A"/>
              </a:buClr>
              <a:buNone/>
            </a:pPr>
            <a:r>
              <a:rPr lang="en-US" sz="2400" u="sng" dirty="0" smtClean="0"/>
              <a:t>Limits </a:t>
            </a:r>
            <a:endParaRPr lang="en-US" sz="2400" u="sng" dirty="0"/>
          </a:p>
          <a:p>
            <a:pPr>
              <a:buClr>
                <a:srgbClr val="21578A"/>
              </a:buClr>
              <a:buFont typeface="Wingdings" panose="05000000000000000000" pitchFamily="2" charset="2"/>
              <a:buChar char="§"/>
            </a:pPr>
            <a:r>
              <a:rPr lang="en-US" sz="2400" dirty="0" smtClean="0"/>
              <a:t>Per Member</a:t>
            </a:r>
          </a:p>
          <a:p>
            <a:pPr lvl="1">
              <a:buClr>
                <a:srgbClr val="21578A"/>
              </a:buClr>
              <a:buFont typeface="Wingdings" panose="05000000000000000000" pitchFamily="2" charset="2"/>
              <a:buChar char="§"/>
            </a:pPr>
            <a:r>
              <a:rPr lang="en-US" sz="2000" dirty="0" smtClean="0"/>
              <a:t> </a:t>
            </a:r>
            <a:r>
              <a:rPr lang="en-US" dirty="0" smtClean="0"/>
              <a:t>$ </a:t>
            </a:r>
            <a:r>
              <a:rPr lang="en-US" dirty="0"/>
              <a:t>1,000,000  Per Confirmed Release or </a:t>
            </a:r>
            <a:r>
              <a:rPr lang="en-US" dirty="0" smtClean="0"/>
              <a:t>Contamination Incident</a:t>
            </a:r>
          </a:p>
          <a:p>
            <a:pPr lvl="1">
              <a:buClr>
                <a:srgbClr val="21578A"/>
              </a:buClr>
              <a:buFont typeface="Wingdings" panose="05000000000000000000" pitchFamily="2" charset="2"/>
              <a:buChar char="§"/>
            </a:pPr>
            <a:r>
              <a:rPr lang="en-US" sz="2400" dirty="0" smtClean="0"/>
              <a:t>$ </a:t>
            </a:r>
            <a:r>
              <a:rPr lang="en-US" sz="2400" dirty="0"/>
              <a:t>1,000,000  Annual </a:t>
            </a:r>
            <a:r>
              <a:rPr lang="en-US" sz="2400" dirty="0" smtClean="0"/>
              <a:t>Aggregate</a:t>
            </a:r>
          </a:p>
          <a:p>
            <a:pPr>
              <a:buClr>
                <a:srgbClr val="21578A"/>
              </a:buClr>
              <a:buFont typeface="Wingdings" panose="05000000000000000000" pitchFamily="2" charset="2"/>
              <a:buChar char="§"/>
            </a:pPr>
            <a:r>
              <a:rPr lang="en-US" sz="2400" dirty="0" smtClean="0"/>
              <a:t>Program </a:t>
            </a:r>
            <a:r>
              <a:rPr lang="en-US" sz="2400" dirty="0"/>
              <a:t>Aggregate </a:t>
            </a:r>
            <a:r>
              <a:rPr lang="en-US" sz="2800" dirty="0"/>
              <a:t>	</a:t>
            </a:r>
            <a:endParaRPr lang="en-US" sz="2800" dirty="0" smtClean="0"/>
          </a:p>
          <a:p>
            <a:pPr lvl="1">
              <a:buClr>
                <a:srgbClr val="21578A"/>
              </a:buClr>
              <a:buFont typeface="Wingdings" panose="05000000000000000000" pitchFamily="2" charset="2"/>
              <a:buChar char="§"/>
            </a:pPr>
            <a:r>
              <a:rPr lang="en-US" sz="2400" dirty="0" smtClean="0"/>
              <a:t>$TBD Total </a:t>
            </a:r>
            <a:r>
              <a:rPr lang="en-US" sz="2400" dirty="0"/>
              <a:t>Policy Annual </a:t>
            </a:r>
            <a:r>
              <a:rPr lang="en-US" sz="2400" dirty="0" smtClean="0"/>
              <a:t>Aggregate</a:t>
            </a:r>
            <a:endParaRPr lang="en-US" sz="2400" dirty="0"/>
          </a:p>
          <a:p>
            <a:pPr marL="0" indent="0">
              <a:buClr>
                <a:srgbClr val="21578A"/>
              </a:buClr>
              <a:buNone/>
            </a:pPr>
            <a:endParaRPr lang="en-US" sz="2400"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34</a:t>
            </a:fld>
            <a:endParaRPr lang="en-US" dirty="0"/>
          </a:p>
        </p:txBody>
      </p:sp>
    </p:spTree>
    <p:extLst>
      <p:ext uri="{BB962C8B-B14F-4D97-AF65-F5344CB8AC3E}">
        <p14:creationId xmlns:p14="http://schemas.microsoft.com/office/powerpoint/2010/main" val="1869291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UST PROGRAM</a:t>
            </a:r>
            <a:endParaRPr lang="en-US" dirty="0"/>
          </a:p>
        </p:txBody>
      </p:sp>
      <p:sp>
        <p:nvSpPr>
          <p:cNvPr id="3" name="Content Placeholder 2"/>
          <p:cNvSpPr>
            <a:spLocks noGrp="1"/>
          </p:cNvSpPr>
          <p:nvPr>
            <p:ph idx="1"/>
          </p:nvPr>
        </p:nvSpPr>
        <p:spPr/>
        <p:txBody>
          <a:bodyPr>
            <a:normAutofit lnSpcReduction="10000"/>
          </a:bodyPr>
          <a:lstStyle/>
          <a:p>
            <a:pPr marL="0" indent="0">
              <a:buClr>
                <a:srgbClr val="21578A"/>
              </a:buClr>
              <a:buNone/>
            </a:pPr>
            <a:r>
              <a:rPr lang="en-US" u="sng" dirty="0" smtClean="0"/>
              <a:t>Deductibles</a:t>
            </a:r>
          </a:p>
          <a:p>
            <a:pPr marL="0" indent="0">
              <a:buNone/>
            </a:pPr>
            <a:r>
              <a:rPr lang="en-US" dirty="0" smtClean="0"/>
              <a:t>$  </a:t>
            </a:r>
            <a:r>
              <a:rPr lang="en-US" dirty="0"/>
              <a:t>50,000 for tanks under 30 years</a:t>
            </a:r>
          </a:p>
          <a:p>
            <a:pPr marL="0" indent="0">
              <a:buNone/>
            </a:pPr>
            <a:r>
              <a:rPr lang="en-US" dirty="0"/>
              <a:t>$100,000 and higher for tanks 30 years and </a:t>
            </a:r>
            <a:r>
              <a:rPr lang="en-US" dirty="0" smtClean="0"/>
              <a:t>older</a:t>
            </a:r>
          </a:p>
          <a:p>
            <a:pPr marL="0" indent="0">
              <a:buNone/>
            </a:pPr>
            <a:endParaRPr lang="en-US" dirty="0"/>
          </a:p>
          <a:p>
            <a:pPr marL="0" indent="0">
              <a:buNone/>
            </a:pPr>
            <a:r>
              <a:rPr lang="en-US" u="sng" dirty="0" smtClean="0"/>
              <a:t>Covered Locations</a:t>
            </a:r>
          </a:p>
          <a:p>
            <a:pPr marL="0" indent="0">
              <a:buNone/>
            </a:pPr>
            <a:r>
              <a:rPr lang="en-US" dirty="0" smtClean="0"/>
              <a:t>All scheduled USTs</a:t>
            </a:r>
          </a:p>
          <a:p>
            <a:pPr marL="0" indent="0">
              <a:buNone/>
            </a:pPr>
            <a:endParaRPr lang="en-US" dirty="0"/>
          </a:p>
          <a:p>
            <a:pPr>
              <a:buClr>
                <a:srgbClr val="21578A"/>
              </a:buClr>
              <a:buFont typeface="Wingdings" panose="05000000000000000000" pitchFamily="2" charset="2"/>
              <a:buChar char="§"/>
            </a:pPr>
            <a:r>
              <a:rPr lang="en-US" dirty="0" smtClean="0"/>
              <a:t>Required to bind:</a:t>
            </a:r>
          </a:p>
          <a:p>
            <a:pPr lvl="1">
              <a:buClr>
                <a:srgbClr val="21578A"/>
              </a:buClr>
              <a:buFont typeface="Wingdings" panose="05000000000000000000" pitchFamily="2" charset="2"/>
              <a:buChar char="§"/>
            </a:pPr>
            <a:r>
              <a:rPr lang="en-US" dirty="0" smtClean="0"/>
              <a:t>Complete schedule of underground storage 	   tanks</a:t>
            </a:r>
          </a:p>
          <a:p>
            <a:pPr lvl="1">
              <a:buClr>
                <a:srgbClr val="21578A"/>
              </a:buClr>
              <a:buFont typeface="Wingdings" panose="05000000000000000000" pitchFamily="2" charset="2"/>
              <a:buChar char="§"/>
            </a:pPr>
            <a:r>
              <a:rPr lang="en-US" dirty="0" smtClean="0"/>
              <a:t>Tank tightness test annually for each 	  	   covered tank</a:t>
            </a: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35</a:t>
            </a:fld>
            <a:endParaRPr lang="en-US" dirty="0"/>
          </a:p>
        </p:txBody>
      </p:sp>
    </p:spTree>
    <p:extLst>
      <p:ext uri="{BB962C8B-B14F-4D97-AF65-F5344CB8AC3E}">
        <p14:creationId xmlns:p14="http://schemas.microsoft.com/office/powerpoint/2010/main" val="3904539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dirty="0" smtClean="0">
                <a:solidFill>
                  <a:schemeClr val="bg1"/>
                </a:solidFill>
                <a:latin typeface="Arial" panose="020B0604020202020204" pitchFamily="34" charset="0"/>
                <a:cs typeface="Arial" panose="020B0604020202020204" pitchFamily="34" charset="0"/>
              </a:rPr>
              <a:t>QUESTIONS?</a:t>
            </a: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5"/>
          <p:cNvSpPr>
            <a:spLocks noGrp="1"/>
          </p:cNvSpPr>
          <p:nvPr>
            <p:ph type="body" idx="1"/>
          </p:nvPr>
        </p:nvSpPr>
        <p:spPr>
          <a:xfrm>
            <a:off x="990600" y="5638800"/>
            <a:ext cx="4724400" cy="1066800"/>
          </a:xfrm>
        </p:spPr>
        <p:txBody>
          <a:bodyPr>
            <a:normAutofit/>
          </a:bodyPr>
          <a:lstStyle/>
          <a:p>
            <a:r>
              <a:rPr lang="en-US" sz="1400" dirty="0" smtClean="0">
                <a:solidFill>
                  <a:schemeClr val="tx1"/>
                </a:solidFill>
                <a:latin typeface="Arial" panose="020B0604020202020204" pitchFamily="34" charset="0"/>
                <a:cs typeface="Arial" panose="020B0604020202020204" pitchFamily="34" charset="0"/>
              </a:rPr>
              <a:t>CONTACT:</a:t>
            </a:r>
          </a:p>
          <a:p>
            <a:r>
              <a:rPr lang="en-US" sz="1200" dirty="0" smtClean="0">
                <a:solidFill>
                  <a:schemeClr val="tx1"/>
                </a:solidFill>
                <a:latin typeface="Arial" panose="020B0604020202020204" pitchFamily="34" charset="0"/>
                <a:cs typeface="Arial" panose="020B0604020202020204" pitchFamily="34" charset="0"/>
              </a:rPr>
              <a:t>Marcus Beverly| marcus.beverly@alliant.com | (916) 643-2704</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47C6A05-D6A3-41F2-97C0-849F3CA1AC85}" type="slidenum">
              <a:rPr lang="en-US" smtClean="0"/>
              <a:pPr/>
              <a:t>36</a:t>
            </a:fld>
            <a:endParaRPr lang="en-US" dirty="0"/>
          </a:p>
        </p:txBody>
      </p:sp>
    </p:spTree>
    <p:extLst>
      <p:ext uri="{BB962C8B-B14F-4D97-AF65-F5344CB8AC3E}">
        <p14:creationId xmlns:p14="http://schemas.microsoft.com/office/powerpoint/2010/main" val="3771426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PROGRAM </a:t>
            </a:r>
            <a:r>
              <a:rPr lang="en-US" sz="1800" dirty="0" smtClean="0"/>
              <a:t>(CONT.)</a:t>
            </a:r>
            <a:endParaRPr lang="en-US" sz="1800" dirty="0"/>
          </a:p>
        </p:txBody>
      </p:sp>
      <p:sp>
        <p:nvSpPr>
          <p:cNvPr id="3" name="Content Placeholder 2"/>
          <p:cNvSpPr>
            <a:spLocks noGrp="1"/>
          </p:cNvSpPr>
          <p:nvPr>
            <p:ph idx="1"/>
          </p:nvPr>
        </p:nvSpPr>
        <p:spPr/>
        <p:txBody>
          <a:bodyPr>
            <a:normAutofit/>
          </a:bodyPr>
          <a:lstStyle/>
          <a:p>
            <a:pPr>
              <a:buClr>
                <a:srgbClr val="21578A"/>
              </a:buClr>
              <a:buFont typeface="Wingdings" panose="05000000000000000000" pitchFamily="2" charset="2"/>
              <a:buChar char="§"/>
            </a:pPr>
            <a:r>
              <a:rPr lang="en-US" dirty="0" smtClean="0"/>
              <a:t>Self Insured Retention</a:t>
            </a:r>
          </a:p>
          <a:p>
            <a:pPr lvl="1">
              <a:buClr>
                <a:srgbClr val="21578A"/>
              </a:buClr>
              <a:buFont typeface="Wingdings" panose="05000000000000000000" pitchFamily="2" charset="2"/>
              <a:buChar char="§"/>
            </a:pPr>
            <a:r>
              <a:rPr lang="en-US" b="1" dirty="0" smtClean="0"/>
              <a:t>$75,000</a:t>
            </a:r>
            <a:r>
              <a:rPr lang="en-US" dirty="0" smtClean="0"/>
              <a:t> Per Contamination for CSAC I member entities</a:t>
            </a:r>
          </a:p>
          <a:p>
            <a:pPr lvl="1">
              <a:buClr>
                <a:srgbClr val="21578A"/>
              </a:buClr>
              <a:buFont typeface="Wingdings" panose="05000000000000000000" pitchFamily="2" charset="2"/>
              <a:buChar char="§"/>
            </a:pPr>
            <a:r>
              <a:rPr lang="en-US" dirty="0" smtClean="0"/>
              <a:t>$250,000 </a:t>
            </a:r>
            <a:r>
              <a:rPr lang="en-US" dirty="0"/>
              <a:t>Per Contamination for CSAC </a:t>
            </a:r>
            <a:r>
              <a:rPr lang="en-US" dirty="0" smtClean="0"/>
              <a:t>II </a:t>
            </a:r>
            <a:r>
              <a:rPr lang="en-US" dirty="0"/>
              <a:t>member </a:t>
            </a:r>
            <a:r>
              <a:rPr lang="en-US" dirty="0" smtClean="0"/>
              <a:t>entities</a:t>
            </a:r>
          </a:p>
          <a:p>
            <a:pPr lvl="1">
              <a:buClr>
                <a:srgbClr val="21578A"/>
              </a:buClr>
              <a:buFont typeface="Wingdings" panose="05000000000000000000" pitchFamily="2" charset="2"/>
              <a:buChar char="§"/>
            </a:pPr>
            <a:endParaRPr lang="en-US" dirty="0"/>
          </a:p>
          <a:p>
            <a:pPr lvl="1">
              <a:buClr>
                <a:srgbClr val="21578A"/>
              </a:buClr>
              <a:buFont typeface="Wingdings" panose="05000000000000000000" pitchFamily="2" charset="2"/>
              <a:buChar char="§"/>
            </a:pPr>
            <a:r>
              <a:rPr lang="en-US" dirty="0" smtClean="0"/>
              <a:t>3-Day waiting period for Business Interruption and Extra Expense</a:t>
            </a:r>
          </a:p>
          <a:p>
            <a:pPr lvl="1">
              <a:buClr>
                <a:srgbClr val="21578A"/>
              </a:buClr>
              <a:buFont typeface="Wingdings" panose="05000000000000000000" pitchFamily="2" charset="2"/>
              <a:buChar char="§"/>
            </a:pPr>
            <a:endParaRPr lang="en-US" dirty="0"/>
          </a:p>
          <a:p>
            <a:pPr lvl="1">
              <a:buClr>
                <a:srgbClr val="21578A"/>
              </a:buClr>
              <a:buFont typeface="Wingdings" panose="05000000000000000000" pitchFamily="2" charset="2"/>
              <a:buChar char="§"/>
            </a:pPr>
            <a:r>
              <a:rPr lang="en-US" dirty="0" smtClean="0"/>
              <a:t>Subject to the Aggregate Deductible of: </a:t>
            </a:r>
          </a:p>
          <a:p>
            <a:pPr lvl="2">
              <a:buClr>
                <a:srgbClr val="21578A"/>
              </a:buClr>
              <a:buFont typeface="Wingdings" panose="05000000000000000000" pitchFamily="2" charset="2"/>
              <a:buChar char="§"/>
            </a:pPr>
            <a:r>
              <a:rPr lang="en-US" dirty="0" smtClean="0"/>
              <a:t>$1,000,000 for all Contamination Incidents</a:t>
            </a:r>
          </a:p>
          <a:p>
            <a:pPr lvl="2">
              <a:buClr>
                <a:srgbClr val="21578A"/>
              </a:buClr>
              <a:buFont typeface="Wingdings" panose="05000000000000000000" pitchFamily="2" charset="2"/>
              <a:buChar char="§"/>
            </a:pPr>
            <a:endParaRPr lang="en-US" dirty="0"/>
          </a:p>
          <a:p>
            <a:pPr lvl="1">
              <a:buClr>
                <a:srgbClr val="21578A"/>
              </a:buClr>
              <a:buFont typeface="Wingdings" panose="05000000000000000000" pitchFamily="2" charset="2"/>
              <a:buChar char="§"/>
            </a:pPr>
            <a:r>
              <a:rPr lang="en-US" dirty="0" smtClean="0"/>
              <a:t>Upon satisfaction of the Aggregate Deductible, the following Deductible shall apply:</a:t>
            </a:r>
          </a:p>
          <a:p>
            <a:pPr lvl="2">
              <a:buClr>
                <a:srgbClr val="21578A"/>
              </a:buClr>
              <a:buFont typeface="Wingdings" panose="05000000000000000000" pitchFamily="2" charset="2"/>
              <a:buChar char="§"/>
            </a:pPr>
            <a:r>
              <a:rPr lang="en-US" dirty="0" smtClean="0"/>
              <a:t>$50,000 Per Contamination Incident</a:t>
            </a:r>
          </a:p>
          <a:p>
            <a:pPr marL="457200" lvl="1" indent="0">
              <a:buClr>
                <a:srgbClr val="21578A"/>
              </a:buClr>
              <a:buNone/>
            </a:pP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3</a:t>
            </a:fld>
            <a:endParaRPr lang="en-US" dirty="0"/>
          </a:p>
        </p:txBody>
      </p:sp>
    </p:spTree>
    <p:extLst>
      <p:ext uri="{BB962C8B-B14F-4D97-AF65-F5344CB8AC3E}">
        <p14:creationId xmlns:p14="http://schemas.microsoft.com/office/powerpoint/2010/main" val="212169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COVERED?</a:t>
            </a:r>
            <a:endParaRPr lang="en-US" dirty="0"/>
          </a:p>
        </p:txBody>
      </p:sp>
      <p:sp>
        <p:nvSpPr>
          <p:cNvPr id="3" name="Content Placeholder 2"/>
          <p:cNvSpPr>
            <a:spLocks noGrp="1"/>
          </p:cNvSpPr>
          <p:nvPr>
            <p:ph idx="1"/>
          </p:nvPr>
        </p:nvSpPr>
        <p:spPr>
          <a:xfrm>
            <a:off x="533400" y="1160929"/>
            <a:ext cx="8382000" cy="5334000"/>
          </a:xfrm>
        </p:spPr>
        <p:txBody>
          <a:bodyPr>
            <a:normAutofit fontScale="70000" lnSpcReduction="20000"/>
          </a:bodyPr>
          <a:lstStyle/>
          <a:p>
            <a:pPr lvl="0">
              <a:lnSpc>
                <a:spcPct val="120000"/>
              </a:lnSpc>
              <a:buClr>
                <a:srgbClr val="21578A"/>
              </a:buClr>
              <a:buFont typeface="Wingdings" panose="05000000000000000000" pitchFamily="2" charset="2"/>
              <a:buChar char="§"/>
            </a:pPr>
            <a:r>
              <a:rPr lang="en-US" sz="3600" u="sng" dirty="0" smtClean="0"/>
              <a:t>Third </a:t>
            </a:r>
            <a:r>
              <a:rPr lang="en-US" sz="3600" u="sng" dirty="0"/>
              <a:t>party </a:t>
            </a:r>
            <a:r>
              <a:rPr lang="en-US" sz="3600" dirty="0"/>
              <a:t>bodily injury, property damage, and off-site cleanup </a:t>
            </a:r>
            <a:r>
              <a:rPr lang="en-US" sz="3600" dirty="0" smtClean="0"/>
              <a:t>coverage plus </a:t>
            </a:r>
            <a:r>
              <a:rPr lang="en-US" sz="3600" u="sng" dirty="0" smtClean="0"/>
              <a:t>first </a:t>
            </a:r>
            <a:r>
              <a:rPr lang="en-US" sz="3600" u="sng" dirty="0"/>
              <a:t>party </a:t>
            </a:r>
            <a:r>
              <a:rPr lang="en-US" sz="3600" dirty="0"/>
              <a:t>on-site cleanup coverage, as a result of pollution conditions at, on or migrating from </a:t>
            </a:r>
            <a:r>
              <a:rPr lang="en-US" sz="3600" i="1" dirty="0"/>
              <a:t>scheduled sites </a:t>
            </a:r>
            <a:r>
              <a:rPr lang="en-US" sz="3600" dirty="0"/>
              <a:t>(including associated streets and roads, storm drains &amp; outfalls, and sanitary sewer trunk lines) </a:t>
            </a:r>
            <a:endParaRPr lang="en-US" sz="3600" dirty="0" smtClean="0"/>
          </a:p>
          <a:p>
            <a:pPr lvl="0">
              <a:lnSpc>
                <a:spcPct val="120000"/>
              </a:lnSpc>
              <a:buClr>
                <a:srgbClr val="21578A"/>
              </a:buClr>
              <a:buFont typeface="Wingdings" panose="05000000000000000000" pitchFamily="2" charset="2"/>
              <a:buChar char="§"/>
            </a:pPr>
            <a:r>
              <a:rPr lang="en-US" sz="3600" dirty="0" smtClean="0"/>
              <a:t>Above </a:t>
            </a:r>
            <a:r>
              <a:rPr lang="en-US" sz="3600" dirty="0"/>
              <a:t>ground storage tanks and </a:t>
            </a:r>
            <a:r>
              <a:rPr lang="en-US" sz="3600" i="1" dirty="0"/>
              <a:t>scheduled </a:t>
            </a:r>
            <a:r>
              <a:rPr lang="en-US" sz="3600" dirty="0"/>
              <a:t>underground storage </a:t>
            </a:r>
            <a:r>
              <a:rPr lang="en-US" sz="3600" dirty="0" smtClean="0"/>
              <a:t>tanks (USTs)</a:t>
            </a:r>
          </a:p>
          <a:p>
            <a:pPr lvl="0">
              <a:lnSpc>
                <a:spcPct val="120000"/>
              </a:lnSpc>
              <a:buClr>
                <a:srgbClr val="21578A"/>
              </a:buClr>
              <a:buFont typeface="Wingdings" panose="05000000000000000000" pitchFamily="2" charset="2"/>
              <a:buChar char="§"/>
            </a:pPr>
            <a:r>
              <a:rPr lang="en-US" sz="3600" dirty="0" smtClean="0"/>
              <a:t>Products liability (Bodily Injury and Legal Defense for Contaminants only) for potable, reclaimed and recycled </a:t>
            </a:r>
            <a:r>
              <a:rPr lang="en-US" sz="3600" i="1" dirty="0" smtClean="0"/>
              <a:t>water and biosolids </a:t>
            </a:r>
            <a:r>
              <a:rPr lang="en-US" sz="3600" dirty="0" smtClean="0"/>
              <a:t>(biosolids-derived fertilizer)  distributed by the insured from an insured location</a:t>
            </a: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4</a:t>
            </a:fld>
            <a:endParaRPr lang="en-US" dirty="0"/>
          </a:p>
        </p:txBody>
      </p:sp>
    </p:spTree>
    <p:extLst>
      <p:ext uri="{BB962C8B-B14F-4D97-AF65-F5344CB8AC3E}">
        <p14:creationId xmlns:p14="http://schemas.microsoft.com/office/powerpoint/2010/main" val="335482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COVERED?</a:t>
            </a:r>
            <a:endParaRPr lang="en-US" dirty="0"/>
          </a:p>
        </p:txBody>
      </p:sp>
      <p:sp>
        <p:nvSpPr>
          <p:cNvPr id="3" name="Content Placeholder 2"/>
          <p:cNvSpPr>
            <a:spLocks noGrp="1"/>
          </p:cNvSpPr>
          <p:nvPr>
            <p:ph idx="1"/>
          </p:nvPr>
        </p:nvSpPr>
        <p:spPr/>
        <p:txBody>
          <a:bodyPr>
            <a:normAutofit/>
          </a:bodyPr>
          <a:lstStyle/>
          <a:p>
            <a:pPr lvl="0">
              <a:lnSpc>
                <a:spcPct val="120000"/>
              </a:lnSpc>
              <a:buClr>
                <a:srgbClr val="21578A"/>
              </a:buClr>
              <a:buFont typeface="Wingdings" panose="05000000000000000000" pitchFamily="2" charset="2"/>
              <a:buChar char="§"/>
            </a:pPr>
            <a:r>
              <a:rPr lang="en-US" dirty="0" smtClean="0"/>
              <a:t>Blanket coverage on Non-Owned Disposal Sites</a:t>
            </a:r>
          </a:p>
          <a:p>
            <a:pPr lvl="0">
              <a:lnSpc>
                <a:spcPct val="120000"/>
              </a:lnSpc>
              <a:buClr>
                <a:srgbClr val="21578A"/>
              </a:buClr>
              <a:buFont typeface="Wingdings" panose="05000000000000000000" pitchFamily="2" charset="2"/>
              <a:buChar char="§"/>
            </a:pPr>
            <a:r>
              <a:rPr lang="en-US" dirty="0" smtClean="0"/>
              <a:t>Transportation – First and Third party conveyance</a:t>
            </a:r>
          </a:p>
          <a:p>
            <a:pPr>
              <a:lnSpc>
                <a:spcPct val="120000"/>
              </a:lnSpc>
              <a:buClr>
                <a:srgbClr val="21578A"/>
              </a:buClr>
              <a:buFont typeface="Wingdings" panose="05000000000000000000" pitchFamily="2" charset="2"/>
              <a:buChar char="§"/>
            </a:pPr>
            <a:r>
              <a:rPr lang="en-US" dirty="0" smtClean="0"/>
              <a:t>On-site Sudden and Accidental Airport Coverage with 72-hour reporting period</a:t>
            </a:r>
          </a:p>
          <a:p>
            <a:pPr>
              <a:lnSpc>
                <a:spcPct val="120000"/>
              </a:lnSpc>
              <a:buClr>
                <a:srgbClr val="21578A"/>
              </a:buClr>
              <a:buFont typeface="Wingdings" panose="05000000000000000000" pitchFamily="2" charset="2"/>
              <a:buChar char="§"/>
            </a:pPr>
            <a:r>
              <a:rPr lang="en-US" dirty="0" smtClean="0"/>
              <a:t>Landfills- Third party </a:t>
            </a:r>
            <a:r>
              <a:rPr lang="en-US" i="1" dirty="0" smtClean="0"/>
              <a:t>off site coverage only</a:t>
            </a:r>
          </a:p>
          <a:p>
            <a:pPr lvl="0">
              <a:buClr>
                <a:srgbClr val="21578A"/>
              </a:buCl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5</a:t>
            </a:fld>
            <a:endParaRPr lang="en-US" dirty="0"/>
          </a:p>
        </p:txBody>
      </p:sp>
    </p:spTree>
    <p:extLst>
      <p:ext uri="{BB962C8B-B14F-4D97-AF65-F5344CB8AC3E}">
        <p14:creationId xmlns:p14="http://schemas.microsoft.com/office/powerpoint/2010/main" val="2655319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COVERED? </a:t>
            </a:r>
            <a:r>
              <a:rPr lang="en-US" sz="1800" dirty="0"/>
              <a:t>(CONT.)</a:t>
            </a:r>
          </a:p>
        </p:txBody>
      </p:sp>
      <p:sp>
        <p:nvSpPr>
          <p:cNvPr id="3" name="Content Placeholder 2"/>
          <p:cNvSpPr>
            <a:spLocks noGrp="1"/>
          </p:cNvSpPr>
          <p:nvPr>
            <p:ph idx="1"/>
          </p:nvPr>
        </p:nvSpPr>
        <p:spPr/>
        <p:txBody>
          <a:bodyPr>
            <a:normAutofit/>
          </a:bodyPr>
          <a:lstStyle/>
          <a:p>
            <a:pPr>
              <a:buClr>
                <a:srgbClr val="21578A"/>
              </a:buClr>
              <a:buFont typeface="Wingdings" panose="05000000000000000000" pitchFamily="2" charset="2"/>
              <a:buChar char="§"/>
            </a:pPr>
            <a:r>
              <a:rPr lang="en-US" dirty="0" smtClean="0"/>
              <a:t>Covered Locations</a:t>
            </a:r>
          </a:p>
          <a:p>
            <a:pPr lvl="1">
              <a:buClr>
                <a:srgbClr val="21578A"/>
              </a:buClr>
              <a:buFont typeface="Wingdings" panose="05000000000000000000" pitchFamily="2" charset="2"/>
              <a:buChar char="§"/>
            </a:pPr>
            <a:r>
              <a:rPr lang="en-US" dirty="0" smtClean="0"/>
              <a:t>Any </a:t>
            </a:r>
            <a:r>
              <a:rPr lang="en-US" dirty="0"/>
              <a:t>location, whether owned, leased, rented, or occupied by the insured at the inception date </a:t>
            </a:r>
            <a:r>
              <a:rPr lang="en-US" b="1" dirty="0"/>
              <a:t>and listed on the property schedule</a:t>
            </a:r>
            <a:r>
              <a:rPr lang="en-US" dirty="0"/>
              <a:t>, including, but not limited to, associated streets, roads, storm drains/outfalls, easements and rights of ways, sanitary sewer trunk lines, wastewater treatment plants, water treatment plants, portable water wells, </a:t>
            </a:r>
            <a:r>
              <a:rPr lang="en-US" u="sng" dirty="0"/>
              <a:t>municipal airports</a:t>
            </a:r>
            <a:r>
              <a:rPr lang="en-US" dirty="0"/>
              <a:t>, lift and pump stations, parks, civic or community centers, schools, donated land, easements for utility lines, roadways or bridges, </a:t>
            </a:r>
            <a:r>
              <a:rPr lang="en-US" u="sng" dirty="0"/>
              <a:t>landfills</a:t>
            </a:r>
            <a:r>
              <a:rPr lang="en-US" dirty="0"/>
              <a:t>, maintenance garages, libraries, police and fire stations or other government buildings, and including related and associated shoreline and </a:t>
            </a:r>
            <a:r>
              <a:rPr lang="en-US" dirty="0" smtClean="0"/>
              <a:t>beaches.</a:t>
            </a:r>
            <a:endParaRPr lang="en-US" dirty="0"/>
          </a:p>
          <a:p>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6</a:t>
            </a:fld>
            <a:endParaRPr lang="en-US" dirty="0"/>
          </a:p>
        </p:txBody>
      </p:sp>
    </p:spTree>
    <p:extLst>
      <p:ext uri="{BB962C8B-B14F-4D97-AF65-F5344CB8AC3E}">
        <p14:creationId xmlns:p14="http://schemas.microsoft.com/office/powerpoint/2010/main" val="3674675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COVERED? </a:t>
            </a:r>
            <a:r>
              <a:rPr lang="en-US" sz="1800" dirty="0"/>
              <a:t>(CONT.)</a:t>
            </a:r>
          </a:p>
        </p:txBody>
      </p:sp>
      <p:sp>
        <p:nvSpPr>
          <p:cNvPr id="3" name="Content Placeholder 2"/>
          <p:cNvSpPr>
            <a:spLocks noGrp="1"/>
          </p:cNvSpPr>
          <p:nvPr>
            <p:ph idx="1"/>
          </p:nvPr>
        </p:nvSpPr>
        <p:spPr/>
        <p:txBody>
          <a:bodyPr>
            <a:normAutofit/>
          </a:bodyPr>
          <a:lstStyle/>
          <a:p>
            <a:pPr>
              <a:buClr>
                <a:srgbClr val="21578A"/>
              </a:buClr>
              <a:buFont typeface="Wingdings" panose="05000000000000000000" pitchFamily="2" charset="2"/>
              <a:buChar char="§"/>
            </a:pPr>
            <a:r>
              <a:rPr lang="en-US" dirty="0" smtClean="0"/>
              <a:t>Covered Locations- </a:t>
            </a:r>
            <a:r>
              <a:rPr lang="en-US" sz="2400" i="1" dirty="0" smtClean="0"/>
              <a:t>continued</a:t>
            </a:r>
          </a:p>
          <a:p>
            <a:pPr lvl="1">
              <a:buClr>
                <a:srgbClr val="21578A"/>
              </a:buClr>
              <a:buFont typeface="Wingdings" panose="05000000000000000000" pitchFamily="2" charset="2"/>
              <a:buChar char="§"/>
            </a:pPr>
            <a:r>
              <a:rPr lang="en-US" dirty="0" smtClean="0"/>
              <a:t>Automatic </a:t>
            </a:r>
            <a:r>
              <a:rPr lang="en-US" dirty="0"/>
              <a:t>Coverage for Newly Acquired Locations. - reported annually and not a landfill or not a RCRA or Superfund </a:t>
            </a:r>
            <a:r>
              <a:rPr lang="en-US" dirty="0" smtClean="0"/>
              <a:t>site.</a:t>
            </a:r>
            <a:endParaRPr lang="en-US" dirty="0"/>
          </a:p>
          <a:p>
            <a:pPr lvl="1">
              <a:buClr>
                <a:srgbClr val="21578A"/>
              </a:buClr>
              <a:buFont typeface="Wingdings" panose="05000000000000000000" pitchFamily="2" charset="2"/>
              <a:buChar char="§"/>
            </a:pPr>
            <a:r>
              <a:rPr lang="en-US" dirty="0" smtClean="0"/>
              <a:t>New </a:t>
            </a:r>
            <a:r>
              <a:rPr lang="en-US" dirty="0"/>
              <a:t>conditions covered subject to a retroactive date of the purchase, however full coverage can be granted subject to additional underwriting data and Phase I within one </a:t>
            </a:r>
            <a:r>
              <a:rPr lang="en-US" dirty="0" smtClean="0"/>
              <a:t>year.</a:t>
            </a:r>
            <a:endParaRPr lang="en-US" dirty="0"/>
          </a:p>
          <a:p>
            <a:pPr lvl="1">
              <a:buClr>
                <a:srgbClr val="21578A"/>
              </a:buClr>
              <a:buFont typeface="Wingdings" panose="05000000000000000000" pitchFamily="2" charset="2"/>
              <a:buChar char="§"/>
            </a:pPr>
            <a:r>
              <a:rPr lang="en-US" dirty="0" smtClean="0"/>
              <a:t>Divested </a:t>
            </a:r>
            <a:r>
              <a:rPr lang="en-US" dirty="0"/>
              <a:t>locations will be considered removed </a:t>
            </a:r>
            <a:r>
              <a:rPr lang="en-US" dirty="0" smtClean="0"/>
              <a:t>from </a:t>
            </a:r>
            <a:r>
              <a:rPr lang="en-US" dirty="0"/>
              <a:t>the Covered Location Schedule as of the date of such location is divested. Coverage applies prior to divestiture date.</a:t>
            </a:r>
          </a:p>
          <a:p>
            <a:endParaRPr lang="en-US"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7</a:t>
            </a:fld>
            <a:endParaRPr lang="en-US" dirty="0"/>
          </a:p>
        </p:txBody>
      </p:sp>
    </p:spTree>
    <p:extLst>
      <p:ext uri="{BB962C8B-B14F-4D97-AF65-F5344CB8AC3E}">
        <p14:creationId xmlns:p14="http://schemas.microsoft.com/office/powerpoint/2010/main" val="2213779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COVERED? </a:t>
            </a:r>
            <a:r>
              <a:rPr lang="en-US" sz="1800" dirty="0"/>
              <a:t>(CONT.)</a:t>
            </a:r>
            <a:endParaRPr lang="en-US" dirty="0"/>
          </a:p>
        </p:txBody>
      </p:sp>
      <p:sp>
        <p:nvSpPr>
          <p:cNvPr id="3" name="Content Placeholder 2"/>
          <p:cNvSpPr>
            <a:spLocks noGrp="1"/>
          </p:cNvSpPr>
          <p:nvPr>
            <p:ph idx="1"/>
          </p:nvPr>
        </p:nvSpPr>
        <p:spPr/>
        <p:txBody>
          <a:bodyPr>
            <a:normAutofit lnSpcReduction="10000"/>
          </a:bodyPr>
          <a:lstStyle/>
          <a:p>
            <a:pPr>
              <a:lnSpc>
                <a:spcPct val="100000"/>
              </a:lnSpc>
              <a:buClr>
                <a:srgbClr val="21578A"/>
              </a:buClr>
              <a:buFont typeface="Wingdings" panose="05000000000000000000" pitchFamily="2" charset="2"/>
              <a:buChar char="§"/>
            </a:pPr>
            <a:r>
              <a:rPr lang="en-US" sz="2400" b="1" dirty="0"/>
              <a:t>Claim</a:t>
            </a:r>
            <a:r>
              <a:rPr lang="en-US" sz="2400" dirty="0"/>
              <a:t> means a written demand, notice, or assertion of a legal right seeking a remedy or alleging liability or responsibility on the part of you or any insured as a result of </a:t>
            </a:r>
            <a:r>
              <a:rPr lang="en-US" sz="2400" b="1" dirty="0"/>
              <a:t>contamination</a:t>
            </a:r>
            <a:r>
              <a:rPr lang="en-US" sz="2400" dirty="0"/>
              <a:t>. Such demand, notice, or assertion of a legal right includes, but is not limited to legal actions, orders, petitions or governmental or regulatory actions, filed against you or any </a:t>
            </a:r>
            <a:r>
              <a:rPr lang="en-US" sz="2400" dirty="0" smtClean="0"/>
              <a:t>insure</a:t>
            </a:r>
          </a:p>
          <a:p>
            <a:r>
              <a:rPr lang="en-US" sz="2400" b="1" dirty="0"/>
              <a:t>Contaminant </a:t>
            </a:r>
            <a:r>
              <a:rPr lang="en-US" sz="2400" dirty="0"/>
              <a:t>means any solid, liquid, gaseous or thermal irritant or pollutant, including </a:t>
            </a:r>
            <a:r>
              <a:rPr lang="en-US" sz="2400" dirty="0" smtClean="0"/>
              <a:t>but not </a:t>
            </a:r>
            <a:r>
              <a:rPr lang="en-US" sz="2400" dirty="0"/>
              <a:t>limited to smoke, vapor, odors, soot, fumes, acids, alkalis, toxic chemicals, </a:t>
            </a:r>
            <a:r>
              <a:rPr lang="en-US" sz="2400" dirty="0" smtClean="0"/>
              <a:t>hazardous substances</a:t>
            </a:r>
            <a:r>
              <a:rPr lang="en-US" sz="2400" dirty="0"/>
              <a:t>, petroleum hydrocarbons, legionella, electromagnetic fields, low level </a:t>
            </a:r>
            <a:r>
              <a:rPr lang="en-US" sz="2400" dirty="0" smtClean="0"/>
              <a:t>radiological matter </a:t>
            </a:r>
            <a:r>
              <a:rPr lang="en-US" sz="2400" dirty="0"/>
              <a:t>and waste materials including but not limited to municipal, industrial, medical</a:t>
            </a:r>
            <a:r>
              <a:rPr lang="en-US" sz="2400" dirty="0" smtClean="0"/>
              <a:t>, pathological</a:t>
            </a:r>
            <a:r>
              <a:rPr lang="en-US" sz="2400" dirty="0"/>
              <a:t>, and low level radioactive waste materials.</a:t>
            </a:r>
          </a:p>
          <a:p>
            <a:pPr marL="0" indent="0">
              <a:buNone/>
            </a:pPr>
            <a:endParaRPr lang="en-US" sz="2000" b="1" dirty="0"/>
          </a:p>
        </p:txBody>
      </p:sp>
      <p:sp>
        <p:nvSpPr>
          <p:cNvPr id="4" name="Slide Number Placeholder 3"/>
          <p:cNvSpPr>
            <a:spLocks noGrp="1"/>
          </p:cNvSpPr>
          <p:nvPr>
            <p:ph type="sldNum" sz="quarter" idx="12"/>
          </p:nvPr>
        </p:nvSpPr>
        <p:spPr/>
        <p:txBody>
          <a:bodyPr/>
          <a:lstStyle/>
          <a:p>
            <a:fld id="{947C6A05-D6A3-41F2-97C0-849F3CA1AC85}" type="slidenum">
              <a:rPr lang="en-US" smtClean="0"/>
              <a:pPr/>
              <a:t>8</a:t>
            </a:fld>
            <a:endParaRPr lang="en-US" dirty="0"/>
          </a:p>
        </p:txBody>
      </p:sp>
    </p:spTree>
    <p:extLst>
      <p:ext uri="{BB962C8B-B14F-4D97-AF65-F5344CB8AC3E}">
        <p14:creationId xmlns:p14="http://schemas.microsoft.com/office/powerpoint/2010/main" val="1087821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E6DC3ED99DC443A20E49EB6B299606" ma:contentTypeVersion="2" ma:contentTypeDescription="Create a new document." ma:contentTypeScope="" ma:versionID="2fb7566b2811cb705bb11e2b9761e0d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AA23D37-0E8D-403B-A827-0308C723EB02}"/>
</file>

<file path=customXml/itemProps2.xml><?xml version="1.0" encoding="utf-8"?>
<ds:datastoreItem xmlns:ds="http://schemas.openxmlformats.org/officeDocument/2006/customXml" ds:itemID="{39B9D64D-B56C-4C58-9E33-910BD8154268}"/>
</file>

<file path=customXml/itemProps3.xml><?xml version="1.0" encoding="utf-8"?>
<ds:datastoreItem xmlns:ds="http://schemas.openxmlformats.org/officeDocument/2006/customXml" ds:itemID="{CA37A2E9-C98D-4D7E-8707-32F63E8C545B}"/>
</file>

<file path=docProps/app.xml><?xml version="1.0" encoding="utf-8"?>
<Properties xmlns="http://schemas.openxmlformats.org/officeDocument/2006/extended-properties" xmlns:vt="http://schemas.openxmlformats.org/officeDocument/2006/docPropsVTypes">
  <Template/>
  <TotalTime>2007</TotalTime>
  <Words>2315</Words>
  <Application>Microsoft Office PowerPoint</Application>
  <PresentationFormat>On-screen Show (4:3)</PresentationFormat>
  <Paragraphs>311</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1_Custom Design</vt:lpstr>
      <vt:lpstr>CSAC EIA POLLUTION SUMMARY</vt:lpstr>
      <vt:lpstr>OVERVIEW OF PROGRAM</vt:lpstr>
      <vt:lpstr>OVERVIEW OF PROGRAM</vt:lpstr>
      <vt:lpstr>OVERVIEW OF PROGRAM (CONT.)</vt:lpstr>
      <vt:lpstr>WHAT IS COVERED?</vt:lpstr>
      <vt:lpstr>WHAT IS COVERED?</vt:lpstr>
      <vt:lpstr>WHAT IS COVERED? (CONT.)</vt:lpstr>
      <vt:lpstr>WHAT IS COVERED? (CONT.)</vt:lpstr>
      <vt:lpstr>WHAT IS COVERED? (CONT.)</vt:lpstr>
      <vt:lpstr>WHAT IS COVERED? (CONT.)</vt:lpstr>
      <vt:lpstr>WHAT IS NOT COVERED? </vt:lpstr>
      <vt:lpstr>WHAT IS NOT COVERED? (CONT.)</vt:lpstr>
      <vt:lpstr>KEY TERMS</vt:lpstr>
      <vt:lpstr>KEY TERMS</vt:lpstr>
      <vt:lpstr>KEY TERMS</vt:lpstr>
      <vt:lpstr>KEY TERMS</vt:lpstr>
      <vt:lpstr>EXPOSURES </vt:lpstr>
      <vt:lpstr>EXPOSURES</vt:lpstr>
      <vt:lpstr>EXPOSURES (CONT.)</vt:lpstr>
      <vt:lpstr>CLAIMS REPORTING</vt:lpstr>
      <vt:lpstr>CLAIMS REPORTING</vt:lpstr>
      <vt:lpstr>CLAIMS EXAMPLES</vt:lpstr>
      <vt:lpstr>CLAIMS EXAMPLE I</vt:lpstr>
      <vt:lpstr>CLAIMS EXAMPLE 2</vt:lpstr>
      <vt:lpstr>CLAIMS EXAMPLES 3</vt:lpstr>
      <vt:lpstr>CLAIMS EXAMPLE 4</vt:lpstr>
      <vt:lpstr>RENEWAL TIMELINE</vt:lpstr>
      <vt:lpstr>RENEWAL TIMELINE</vt:lpstr>
      <vt:lpstr>RENEWAL APPLICATION</vt:lpstr>
      <vt:lpstr>RENEWAL APPLICATION</vt:lpstr>
      <vt:lpstr>RENEWAL APPLICATON</vt:lpstr>
      <vt:lpstr>UST PROGRAM  </vt:lpstr>
      <vt:lpstr>UST FINANCIAL REQUIREMENTS</vt:lpstr>
      <vt:lpstr>APPROVED METHODS FOR PROVIDING FINANCIAL RESPONSIBILITY </vt:lpstr>
      <vt:lpstr>UST PROGRAM</vt:lpstr>
      <vt:lpstr>UST PROGRAM</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CSAC EIA Pollution Summary SCORE BOD 2018.1.19</dc:title>
  <dc:creator>Shawn Kraatz</dc:creator>
  <cp:lastModifiedBy>Marcus Beverly</cp:lastModifiedBy>
  <cp:revision>134</cp:revision>
  <cp:lastPrinted>2017-10-05T20:33:31Z</cp:lastPrinted>
  <dcterms:modified xsi:type="dcterms:W3CDTF">2018-01-08T21:40:39Z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0x01010062E6DC3ED99DC443A20E49EB6B299606</vt:lpwstr>
  </property>
</Properties>
</file>