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8" r:id="rId2"/>
    <p:sldId id="265" r:id="rId3"/>
    <p:sldId id="272" r:id="rId4"/>
    <p:sldId id="260" r:id="rId5"/>
    <p:sldId id="290" r:id="rId6"/>
    <p:sldId id="262" r:id="rId7"/>
    <p:sldId id="277" r:id="rId8"/>
    <p:sldId id="264" r:id="rId9"/>
    <p:sldId id="273" r:id="rId10"/>
    <p:sldId id="266" r:id="rId11"/>
    <p:sldId id="278" r:id="rId12"/>
    <p:sldId id="274" r:id="rId13"/>
    <p:sldId id="280" r:id="rId14"/>
    <p:sldId id="281" r:id="rId15"/>
    <p:sldId id="282" r:id="rId16"/>
    <p:sldId id="283" r:id="rId17"/>
    <p:sldId id="267" r:id="rId18"/>
    <p:sldId id="276" r:id="rId19"/>
    <p:sldId id="268" r:id="rId20"/>
    <p:sldId id="275" r:id="rId21"/>
    <p:sldId id="269" r:id="rId22"/>
    <p:sldId id="271" r:id="rId23"/>
    <p:sldId id="289" r:id="rId24"/>
    <p:sldId id="287" r:id="rId25"/>
    <p:sldId id="28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3721" autoAdjust="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77" tIns="46589" rIns="93177" bIns="46589" rtlCol="0"/>
          <a:lstStyle>
            <a:lvl1pPr algn="r">
              <a:defRPr sz="1200"/>
            </a:lvl1pPr>
          </a:lstStyle>
          <a:p>
            <a:fld id="{A46AA9C1-3940-4F42-9344-0B4636CB1A79}" type="datetimeFigureOut">
              <a:rPr lang="en-US" smtClean="0"/>
              <a:t>11/6/2018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3177" tIns="46589" rIns="93177" bIns="46589" rtlCol="0" anchor="b"/>
          <a:lstStyle>
            <a:lvl1pPr algn="r">
              <a:defRPr sz="1200"/>
            </a:lvl1pPr>
          </a:lstStyle>
          <a:p>
            <a:fld id="{62CD4468-3638-4AD9-B34A-62265F0C888E}" type="slidenum">
              <a:rPr lang="en-US" smtClean="0"/>
              <a:t>‹#›</a:t>
            </a:fld>
            <a:endParaRPr lang="en-US"/>
          </a:p>
        </p:txBody>
      </p:sp>
    </p:spTree>
    <p:extLst>
      <p:ext uri="{BB962C8B-B14F-4D97-AF65-F5344CB8AC3E}">
        <p14:creationId xmlns:p14="http://schemas.microsoft.com/office/powerpoint/2010/main" val="284499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263F11EE-8138-4586-B356-DD6CA0FBC767}" type="slidenum">
              <a:rPr lang="en-US" smtClean="0"/>
              <a:pPr>
                <a:defRPr/>
              </a:pPr>
              <a:t>1</a:t>
            </a:fld>
            <a:endParaRPr lang="en-US" dirty="0"/>
          </a:p>
        </p:txBody>
      </p:sp>
    </p:spTree>
    <p:extLst>
      <p:ext uri="{BB962C8B-B14F-4D97-AF65-F5344CB8AC3E}">
        <p14:creationId xmlns:p14="http://schemas.microsoft.com/office/powerpoint/2010/main" val="195291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Perez v. City of Roseville (9th Cir. Feb 9, 2018) 15-16430</a:t>
            </a:r>
          </a:p>
          <a:p>
            <a:pPr defTabSz="931774">
              <a:defRPr/>
            </a:pPr>
            <a:r>
              <a:rPr lang="en-US" dirty="0"/>
              <a:t>Plaintiff was terminated for having an off-duty extramarital affair with a fellow officer.</a:t>
            </a:r>
          </a:p>
          <a:p>
            <a:endParaRPr lang="en-US" i="1" dirty="0"/>
          </a:p>
          <a:p>
            <a:pPr marL="174708" indent="-174708">
              <a:buFont typeface="Arial" panose="020B0604020202020204" pitchFamily="34" charset="0"/>
              <a:buChar char="•"/>
            </a:pPr>
            <a:r>
              <a:rPr lang="en-US" b="1" dirty="0"/>
              <a:t>Holding</a:t>
            </a:r>
            <a:r>
              <a:rPr lang="en-US" dirty="0"/>
              <a:t>: Female employee's privacy rights were violated when she was fired for having extramarital affair with another police officer.</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Plaintiff a probationary police officer with Roseville PD.  She had a romantic relationship with a fellow police officer.  Both were separated from, but still married to other people.   One of their spouses filed a complaint claiming that they were having an affair and engaging in inappropriate sexual conduct while on duty.  That complaint led to an IA investigation which concluded that there was no evidence of on-duty sexual contact, but that there were calls and texts while one or both were on duty that potentially violated </a:t>
            </a:r>
            <a:r>
              <a:rPr lang="en-US" dirty="0" err="1"/>
              <a:t>Dept</a:t>
            </a:r>
            <a:r>
              <a:rPr lang="en-US" dirty="0"/>
              <a:t> policy.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Based on the IA investigation Plaintiff and the other officer were found to have “Conduct Unbecoming” and “Unsatisfactory Work Performance.”  Plaintiff appealed those findings and was told at the end of the hearing she failed probation and was terminated.  After her termination, a new written reprimand was issued reversing the prior findings and finding a violation of the “Use of Personal Communication Devices” policy.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 employees have a right of privacy in private, off-duty sexual behavior. So, the right to privacy is violated if an adverse employment action is based at least in part on the private sexual activity.   Deposition testimony indicated that decision makers morally disapproved of the affair and that played a part in the termination decision.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t>
            </a:r>
          </a:p>
          <a:p>
            <a:endParaRPr lang="en-US" dirty="0"/>
          </a:p>
          <a:p>
            <a:pPr marL="174708" indent="-174708">
              <a:buFont typeface="Arial" panose="020B0604020202020204" pitchFamily="34" charset="0"/>
              <a:buChar char="•"/>
            </a:pPr>
            <a:r>
              <a:rPr lang="en-US" dirty="0"/>
              <a:t>The Ninth Circuit reversed summary judgment for the City, holding the employee's affair violated her constitutional rights to privacy and intimate association because the conduct was private, off duty sexual conduct. A public entity has to show that the conduct negatively affects the on the job performance of the employee to take [adverse employment] action. Because the plaintiff had proffered sufficient evidence to refute that aspect of the case, the court overruled the district's court's order. The court upheld summary judgment on her gender discrimination claim because the evidence, taken in the light most favorable to her, showed she was terminated because of the affair, not her gender.</a:t>
            </a:r>
          </a:p>
          <a:p>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10</a:t>
            </a:fld>
            <a:endParaRPr lang="en-US"/>
          </a:p>
        </p:txBody>
      </p:sp>
    </p:spTree>
    <p:extLst>
      <p:ext uri="{BB962C8B-B14F-4D97-AF65-F5344CB8AC3E}">
        <p14:creationId xmlns:p14="http://schemas.microsoft.com/office/powerpoint/2010/main" val="167894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Hurley v. California Department of Parks and Recreation (4th </a:t>
            </a:r>
            <a:r>
              <a:rPr lang="en-US" i="1" dirty="0" err="1"/>
              <a:t>CaLApp</a:t>
            </a:r>
            <a:r>
              <a:rPr lang="en-US" i="1" dirty="0"/>
              <a:t> Feb 2, 2018)</a:t>
            </a:r>
          </a:p>
          <a:p>
            <a:endParaRPr lang="en-US" i="1" dirty="0"/>
          </a:p>
          <a:p>
            <a:r>
              <a:rPr lang="en-US" dirty="0"/>
              <a:t>The Information Practices Act (Civ. Code 1798) generally limits the right of gov’t agencies to disclose personal information about an individual and imposes personal and entity liability for improper disclosures of personal information. </a:t>
            </a:r>
          </a:p>
          <a:p>
            <a:r>
              <a:rPr lang="en-US" dirty="0"/>
              <a:t>	(Disclosure permitted to </a:t>
            </a:r>
            <a:r>
              <a:rPr lang="en-US" dirty="0" err="1"/>
              <a:t>Ees</a:t>
            </a:r>
            <a:r>
              <a:rPr lang="en-US" dirty="0"/>
              <a:t>/agents of the agency if disclosure is relevant and necessary in ordinary course 	of performance of official duties and related to the purpose for which the information was acquired.)</a:t>
            </a:r>
          </a:p>
          <a:p>
            <a:endParaRPr lang="en-US" dirty="0"/>
          </a:p>
          <a:p>
            <a:r>
              <a:rPr lang="en-US" dirty="0"/>
              <a:t>Plaintiff was a staff services analyst for the department of parks and rec.  Plaintiff’s direct supervisor had a conversation with a non-supervisory employee on how to more effectively supervise Plaintiff and during that conversation disclosed information from Plaintiff’s personnel file including that Plaintiff had failed probation in a prior job.  Plaintiff was outside the supervisor’s office and overheard the conversation, saw her personnel file on the supervisor’s desk.  Plaintiff filed a complaint with her supervisor’s manager and went on medical leave.</a:t>
            </a:r>
          </a:p>
          <a:p>
            <a:endParaRPr lang="en-US" dirty="0"/>
          </a:p>
          <a:p>
            <a:r>
              <a:rPr lang="en-US" dirty="0"/>
              <a:t>Months later Plaintiff filed a formal internal complaint which triggered and investigation and the supervisor was placed on an administrative leave.  While the supervisor was on leave, the manager provided the supervisor with her desk file on Plaintiff so that she could review it in preparation for the investigative interview.  That supervisor file was never returned after the supervisor retired in lieu of being terminated.   </a:t>
            </a:r>
          </a:p>
          <a:p>
            <a:endParaRPr lang="en-US" dirty="0"/>
          </a:p>
          <a:p>
            <a:r>
              <a:rPr lang="en-US" dirty="0"/>
              <a:t>Plaintiff sued for discrimination and harassment.  During discovery when the supervisor produced the supervisor file, Plaintiff amended her complaint to add claims under the Information Privacy Act. </a:t>
            </a:r>
          </a:p>
          <a:p>
            <a:endParaRPr lang="en-US" dirty="0"/>
          </a:p>
          <a:p>
            <a:r>
              <a:rPr lang="en-US" dirty="0"/>
              <a:t>Plaintiff overheard her direct supervisor discussing in the supervisor’s office w</a:t>
            </a:r>
            <a:endParaRPr lang="en-US" sz="2000" dirty="0"/>
          </a:p>
          <a:p>
            <a:pPr lvl="2"/>
            <a:endParaRPr lang="en-US" sz="2000" dirty="0"/>
          </a:p>
          <a:p>
            <a:pPr lvl="2"/>
            <a:endParaRPr lang="en-US" sz="2000" dirty="0"/>
          </a:p>
          <a:p>
            <a:pPr lvl="2"/>
            <a:endParaRPr lang="en-US" sz="2000" dirty="0"/>
          </a:p>
          <a:p>
            <a:pPr lvl="2"/>
            <a:endParaRPr lang="en-US" sz="2000" dirty="0"/>
          </a:p>
          <a:p>
            <a:pPr lvl="2"/>
            <a:r>
              <a:rPr lang="en-US" sz="2000" dirty="0"/>
              <a:t>Plaintiff’s supervisor disclosed information to another employee about Plaintiff’s failure to pass probation. </a:t>
            </a:r>
          </a:p>
          <a:p>
            <a:pPr lvl="2"/>
            <a:r>
              <a:rPr lang="en-US" sz="2000" dirty="0"/>
              <a:t>Further, the employer provided her supervisor with Plaintiff’s entire file while the supervisor was on leave and had no need for it. </a:t>
            </a:r>
          </a:p>
          <a:p>
            <a:endParaRPr lang="en-US" i="1" dirty="0"/>
          </a:p>
          <a:p>
            <a:pPr marL="174708" indent="-174708">
              <a:buFont typeface="Arial" panose="020B0604020202020204" pitchFamily="34" charset="0"/>
              <a:buChar char="•"/>
            </a:pPr>
            <a:r>
              <a:rPr lang="en-US" b="1" dirty="0"/>
              <a:t>Holding</a:t>
            </a:r>
            <a:r>
              <a:rPr lang="en-US" dirty="0"/>
              <a:t>: Employer violated the Information Practices Act by disclosing personal information about an employee to other employees who did not have a need to know the information.</a:t>
            </a:r>
          </a:p>
          <a:p>
            <a:pPr marL="174708" indent="-174708">
              <a:buFont typeface="Arial" panose="020B0604020202020204" pitchFamily="34" charset="0"/>
              <a:buChar char="•"/>
            </a:pPr>
            <a:r>
              <a:rPr lang="en-US" dirty="0"/>
              <a:t>The Information Practices Act, Civ. Code section 1798, prohibits public employers and their employees from disclosing personal information of employees. The plaintiff's supervisor had disclosed to a nonsupervisory employee that the plaintiff had not passed probation at another job. In addition, the plaintiff's supervisor was provided her entire file while the supervisor was on a leave and there was no reason for her to see the file containing information about a request for health insurance coverage for her domestic partner and a medical leave request. The supervisor also kept the file for a long time and disclosed its contents to her attorney, which the court stated was a violation.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11</a:t>
            </a:fld>
            <a:endParaRPr lang="en-US"/>
          </a:p>
        </p:txBody>
      </p:sp>
    </p:spTree>
    <p:extLst>
      <p:ext uri="{BB962C8B-B14F-4D97-AF65-F5344CB8AC3E}">
        <p14:creationId xmlns:p14="http://schemas.microsoft.com/office/powerpoint/2010/main" val="373983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12</a:t>
            </a:fld>
            <a:endParaRPr lang="en-US"/>
          </a:p>
        </p:txBody>
      </p:sp>
    </p:spTree>
    <p:extLst>
      <p:ext uri="{BB962C8B-B14F-4D97-AF65-F5344CB8AC3E}">
        <p14:creationId xmlns:p14="http://schemas.microsoft.com/office/powerpoint/2010/main" val="81062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13</a:t>
            </a:fld>
            <a:endParaRPr lang="en-US"/>
          </a:p>
        </p:txBody>
      </p:sp>
    </p:spTree>
    <p:extLst>
      <p:ext uri="{BB962C8B-B14F-4D97-AF65-F5344CB8AC3E}">
        <p14:creationId xmlns:p14="http://schemas.microsoft.com/office/powerpoint/2010/main" val="55207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14</a:t>
            </a:fld>
            <a:endParaRPr lang="en-US"/>
          </a:p>
        </p:txBody>
      </p:sp>
    </p:spTree>
    <p:extLst>
      <p:ext uri="{BB962C8B-B14F-4D97-AF65-F5344CB8AC3E}">
        <p14:creationId xmlns:p14="http://schemas.microsoft.com/office/powerpoint/2010/main" val="243062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15</a:t>
            </a:fld>
            <a:endParaRPr lang="en-US"/>
          </a:p>
        </p:txBody>
      </p:sp>
    </p:spTree>
    <p:extLst>
      <p:ext uri="{BB962C8B-B14F-4D97-AF65-F5344CB8AC3E}">
        <p14:creationId xmlns:p14="http://schemas.microsoft.com/office/powerpoint/2010/main" val="134355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16</a:t>
            </a:fld>
            <a:endParaRPr lang="en-US"/>
          </a:p>
        </p:txBody>
      </p:sp>
    </p:spTree>
    <p:extLst>
      <p:ext uri="{BB962C8B-B14F-4D97-AF65-F5344CB8AC3E}">
        <p14:creationId xmlns:p14="http://schemas.microsoft.com/office/powerpoint/2010/main" val="2381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t>Hernandez v. Rancho Santiago </a:t>
            </a:r>
            <a:r>
              <a:rPr lang="en-US" i="1" dirty="0" err="1" smtClean="0"/>
              <a:t>Cmty</a:t>
            </a:r>
            <a:r>
              <a:rPr lang="en-US" i="1" dirty="0" smtClean="0"/>
              <a:t>. College</a:t>
            </a:r>
            <a:r>
              <a:rPr lang="en-US" dirty="0" smtClean="0"/>
              <a:t> (May 2018)</a:t>
            </a:r>
          </a:p>
          <a:p>
            <a:pPr defTabSz="931774">
              <a:defRPr/>
            </a:pPr>
            <a:r>
              <a:rPr lang="en-US" dirty="0" smtClean="0"/>
              <a:t>Plaintiff was on worker’s compensation leave for surgery during her probationary period. The employer terminated her because no one reviewed her performance and the employer did not want to make her a permanent employee yet</a:t>
            </a:r>
          </a:p>
          <a:p>
            <a:pPr defTabSz="931774">
              <a:defRPr/>
            </a:pPr>
            <a:endParaRPr lang="en-US" dirty="0" smtClean="0"/>
          </a:p>
          <a:p>
            <a:pPr marL="174708" indent="-174708" defTabSz="931774">
              <a:buFont typeface="Arial" panose="020B0604020202020204" pitchFamily="34" charset="0"/>
              <a:buChar char="•"/>
              <a:defRPr/>
            </a:pPr>
            <a:r>
              <a:rPr lang="en-US" b="1" u="sng" dirty="0" smtClean="0"/>
              <a:t>Holding:</a:t>
            </a:r>
            <a:r>
              <a:rPr lang="en-US" dirty="0" smtClean="0"/>
              <a:t> An employer should deduct time off for a work-related injury from the total probationary period, rather than fire the plaintiff. </a:t>
            </a:r>
            <a:endParaRPr lang="en-US" b="1" u="sng" dirty="0" smtClean="0"/>
          </a:p>
          <a:p>
            <a:pPr marL="174708" indent="-174708">
              <a:buFont typeface="Arial" panose="020B0604020202020204" pitchFamily="34" charset="0"/>
              <a:buChar char="•"/>
            </a:pPr>
            <a:r>
              <a:rPr lang="en-US" dirty="0" smtClean="0"/>
              <a:t>Plaintiff was</a:t>
            </a:r>
            <a:r>
              <a:rPr lang="en-US" baseline="0" dirty="0" smtClean="0"/>
              <a:t> an administrative assistant with a one-year probationary period, but she sustained a work-related injury and went on temporary disability to have surgery. The district terminated her because her while she was out on leave because her performance was not reviewed. A reasonable accommodation would be that her probationary period was extended, rather than make her a permanent employee just because her work anniversary came before she returned. Despite being on approved worker’s comp, the HR person told her she should not have taken personal leave during the one year period. The court said that they should have deducted the time off from her probationary period rather than terminate her.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17</a:t>
            </a:fld>
            <a:endParaRPr lang="en-US"/>
          </a:p>
        </p:txBody>
      </p:sp>
    </p:spTree>
    <p:extLst>
      <p:ext uri="{BB962C8B-B14F-4D97-AF65-F5344CB8AC3E}">
        <p14:creationId xmlns:p14="http://schemas.microsoft.com/office/powerpoint/2010/main" val="295424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Camacho v. Target Corporation</a:t>
            </a:r>
            <a:endParaRPr lang="en-US" dirty="0"/>
          </a:p>
          <a:p>
            <a:r>
              <a:rPr lang="en-US" dirty="0"/>
              <a:t> </a:t>
            </a:r>
          </a:p>
          <a:p>
            <a:pPr defTabSz="931774">
              <a:defRPr/>
            </a:pPr>
            <a:r>
              <a:rPr lang="en-US" dirty="0" smtClean="0"/>
              <a:t>Plaintiff had a Workers’ Compensation claim based off workplace harassment. He subsequently filed a civil complaint and on appeal, the court found the buried language in the settlement agreement was not enough for a release.  </a:t>
            </a:r>
          </a:p>
          <a:p>
            <a:endParaRPr lang="en-US" dirty="0"/>
          </a:p>
          <a:p>
            <a:endParaRPr lang="en-US" dirty="0"/>
          </a:p>
          <a:p>
            <a:endParaRPr lang="en-US" dirty="0"/>
          </a:p>
          <a:p>
            <a:r>
              <a:rPr lang="en-US" dirty="0"/>
              <a:t>Plaintiff Adrian Camacho, a Target employee, filed a workers’ compensation claim due to injuries he suffered as a result of workplace harassment based on the fact he is gay. Target settled the claim with a standard Compromise and Release (“</a:t>
            </a:r>
            <a:r>
              <a:rPr lang="en-US" dirty="0" err="1"/>
              <a:t>C&amp;R</a:t>
            </a:r>
            <a:r>
              <a:rPr lang="en-US" dirty="0"/>
              <a:t>”). This form contains a clause which makes clear that execution will have, “no effect on claims that are not within the scope of the workers’ compensation (…) </a:t>
            </a:r>
            <a:r>
              <a:rPr lang="en-US" i="1" dirty="0"/>
              <a:t>unless otherwise expressly stated</a:t>
            </a:r>
            <a:r>
              <a:rPr lang="en-US" dirty="0"/>
              <a:t>.” (emphasis added) This final clause became the central issue.</a:t>
            </a:r>
          </a:p>
          <a:p>
            <a:r>
              <a:rPr lang="en-US" dirty="0"/>
              <a:t> </a:t>
            </a:r>
          </a:p>
          <a:p>
            <a:r>
              <a:rPr lang="en-US" dirty="0"/>
              <a:t>As a condition of settlement, Target included the following Addendum to this standard form </a:t>
            </a:r>
            <a:r>
              <a:rPr lang="en-US" dirty="0" err="1"/>
              <a:t>C&amp;R</a:t>
            </a:r>
            <a:r>
              <a:rPr lang="en-US" dirty="0"/>
              <a:t> which they believed would discharge them of all future liability:</a:t>
            </a:r>
          </a:p>
          <a:p>
            <a:r>
              <a:rPr lang="en-US" dirty="0"/>
              <a:t> </a:t>
            </a:r>
          </a:p>
          <a:p>
            <a:r>
              <a:rPr lang="en-US" i="1" dirty="0"/>
              <a:t>E. SETTLEMENT </a:t>
            </a:r>
            <a:r>
              <a:rPr lang="en-US" i="1" dirty="0" err="1"/>
              <a:t>ACCURALS</a:t>
            </a:r>
            <a:r>
              <a:rPr lang="en-US" i="1" dirty="0"/>
              <a:t> (sic)(:) The amount in paragraph #7, page 6, includes consideration for the settlement by this Compromise and Release of any claimed, accrued medical temporary disability, vocational rehabilitation, temporary disability, mileage, penalties and interest, reinstatement, lost wages, attorney fees, costs, or any other claims for reimbursement, benefits, damages, or relief of whatever nature, include Labor Code §132(a) (Discrimination for filing a work injury) or Labor Code 11 §4553 (for serious and willful misconduct by the employer) claims filed, threatened, or contemplated, through the date of the Order Approving Compromise and Release.</a:t>
            </a:r>
            <a:endParaRPr lang="en-US" dirty="0"/>
          </a:p>
          <a:p>
            <a:r>
              <a:rPr lang="en-US" i="1" dirty="0"/>
              <a:t> </a:t>
            </a:r>
            <a:endParaRPr lang="en-US" dirty="0"/>
          </a:p>
          <a:p>
            <a:r>
              <a:rPr lang="en-US" dirty="0"/>
              <a:t>Later, Plaintiff filed a civil complaint alleging discrimination based on sexual orientation, harassment causing a hostile work environment, failure to prevent harassment and discrimination, retaliation, constructive termination in violation of public policy, intentional infliction of emotional distress, negligent infliction of emotional distress, negligent hiring, supervision, and retention, and a violation of the Bane Act.</a:t>
            </a:r>
          </a:p>
          <a:p>
            <a:r>
              <a:rPr lang="en-US" dirty="0"/>
              <a:t> </a:t>
            </a:r>
          </a:p>
          <a:p>
            <a:r>
              <a:rPr lang="en-US" dirty="0"/>
              <a:t>The trial court dismissed the civil action, finding that the language of the addendum constituted a general release.  </a:t>
            </a:r>
          </a:p>
          <a:p>
            <a:r>
              <a:rPr lang="en-US" dirty="0"/>
              <a:t> </a:t>
            </a:r>
          </a:p>
          <a:p>
            <a:r>
              <a:rPr lang="en-US" dirty="0"/>
              <a:t>On appeal, the Court found that the addendum did not constitute a general release.  “After examining the language of the entire document, including the preprinted </a:t>
            </a:r>
            <a:r>
              <a:rPr lang="en-US" dirty="0" err="1"/>
              <a:t>C&amp;R</a:t>
            </a:r>
            <a:r>
              <a:rPr lang="en-US" dirty="0"/>
              <a:t> and Addendum A and considering each term within the context of the others, it is clear that there is no reference in either the </a:t>
            </a:r>
            <a:r>
              <a:rPr lang="en-US" dirty="0" err="1"/>
              <a:t>C&amp;R</a:t>
            </a:r>
            <a:r>
              <a:rPr lang="en-US" dirty="0"/>
              <a:t> or Addendum A to any causes of action outside the workers' compensation system. … Target relies on Paragraph E in the Addendum, noting that it includes a reference to ‘consideration for the settlement by this Compromise and Release of . . . any other claims for reimbursement, benefits, damages, or relief of whatever nature, . . . filed, threatened, or contemplated, through the date of the Order Approving Compromise and Release.’”</a:t>
            </a:r>
          </a:p>
          <a:p>
            <a:r>
              <a:rPr lang="en-US" dirty="0"/>
              <a:t> </a:t>
            </a:r>
          </a:p>
          <a:p>
            <a:r>
              <a:rPr lang="en-US" dirty="0"/>
              <a:t>Although this language, when read in isolation, might appear to be sufficiently broad to cover claims outside of the workers' compensation system, we do not look at a provision in a contract in a vacuum. Rather, we must consider the language in context. In that light, it is clear that this portion of the Addendum does not state, in </a:t>
            </a:r>
            <a:r>
              <a:rPr lang="en-US" i="1" dirty="0"/>
              <a:t>clear and nontechnical language (i.e. Claxton)</a:t>
            </a:r>
            <a:r>
              <a:rPr lang="en-US" dirty="0"/>
              <a:t>, that Camacho was releasing causes of action outside the workers' compensation system.   The section at issue made no clear, specific reference to claims falling outside the workers’ compensation system.  Indeed, everything referenced in the relevant section references claims with the workers’ compensation system. Importantly, the language appears in the middle of a lengthy paragraph in fine print, with no other formatting indicators that would suggest that the language is of particular significance.</a:t>
            </a:r>
          </a:p>
          <a:p>
            <a:r>
              <a:rPr lang="en-US" dirty="0"/>
              <a:t> </a:t>
            </a:r>
          </a:p>
          <a:p>
            <a:r>
              <a:rPr lang="en-US" i="1" dirty="0"/>
              <a:t>Claxton</a:t>
            </a:r>
            <a:r>
              <a:rPr lang="en-US" dirty="0"/>
              <a:t> requires that the parties indicate a desire to settle claims that fall outside the workers' compensation system by “refer[ring] generally to causes of action outside the workers' compensation law ‘in clear and non-technical language’”</a:t>
            </a:r>
          </a:p>
          <a:p>
            <a:r>
              <a:rPr lang="en-US" dirty="0"/>
              <a:t> </a:t>
            </a:r>
          </a:p>
          <a:p>
            <a:r>
              <a:rPr lang="en-US" dirty="0"/>
              <a:t>The Court therefore reversed the judgment and remanded for further proceedings.</a:t>
            </a:r>
          </a:p>
          <a:p>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18</a:t>
            </a:fld>
            <a:endParaRPr lang="en-US"/>
          </a:p>
        </p:txBody>
      </p:sp>
    </p:spTree>
    <p:extLst>
      <p:ext uri="{BB962C8B-B14F-4D97-AF65-F5344CB8AC3E}">
        <p14:creationId xmlns:p14="http://schemas.microsoft.com/office/powerpoint/2010/main" val="273068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19</a:t>
            </a:fld>
            <a:endParaRPr lang="en-US"/>
          </a:p>
        </p:txBody>
      </p:sp>
    </p:spTree>
    <p:extLst>
      <p:ext uri="{BB962C8B-B14F-4D97-AF65-F5344CB8AC3E}">
        <p14:creationId xmlns:p14="http://schemas.microsoft.com/office/powerpoint/2010/main" val="303148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2</a:t>
            </a:fld>
            <a:endParaRPr lang="en-US"/>
          </a:p>
        </p:txBody>
      </p:sp>
    </p:spTree>
    <p:extLst>
      <p:ext uri="{BB962C8B-B14F-4D97-AF65-F5344CB8AC3E}">
        <p14:creationId xmlns:p14="http://schemas.microsoft.com/office/powerpoint/2010/main" val="3095627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20</a:t>
            </a:fld>
            <a:endParaRPr lang="en-US"/>
          </a:p>
        </p:txBody>
      </p:sp>
    </p:spTree>
    <p:extLst>
      <p:ext uri="{BB962C8B-B14F-4D97-AF65-F5344CB8AC3E}">
        <p14:creationId xmlns:p14="http://schemas.microsoft.com/office/powerpoint/2010/main" val="342209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taken</a:t>
            </a:r>
            <a:r>
              <a:rPr lang="en-US" baseline="0" dirty="0" smtClean="0"/>
              <a:t> from </a:t>
            </a:r>
            <a:r>
              <a:rPr lang="en-US" i="1" baseline="0" dirty="0" smtClean="0"/>
              <a:t>Barone v. City of Springfield</a:t>
            </a:r>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21</a:t>
            </a:fld>
            <a:endParaRPr lang="en-US"/>
          </a:p>
        </p:txBody>
      </p:sp>
    </p:spTree>
    <p:extLst>
      <p:ext uri="{BB962C8B-B14F-4D97-AF65-F5344CB8AC3E}">
        <p14:creationId xmlns:p14="http://schemas.microsoft.com/office/powerpoint/2010/main" val="2728522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Barone v. City of Springfield</a:t>
            </a:r>
            <a:r>
              <a:rPr lang="en-US" b="1" u="sng" dirty="0"/>
              <a:t>, (9</a:t>
            </a:r>
            <a:r>
              <a:rPr lang="en-US" b="1" u="sng" baseline="30000" dirty="0"/>
              <a:t>th</a:t>
            </a:r>
            <a:r>
              <a:rPr lang="en-US" b="1" u="sng" dirty="0"/>
              <a:t> Cir. 2018), 2018 U.S. App. LEXIS 25156</a:t>
            </a:r>
          </a:p>
          <a:p>
            <a:pPr defTabSz="931774">
              <a:defRPr/>
            </a:pPr>
            <a:r>
              <a:rPr lang="en-US" dirty="0" smtClean="0"/>
              <a:t>Plaintiff attended a community event in her capacity as a police officer, as she was wearing her uniform and would regularly participate in community outreach programs. When asked about racial profiling, she admitted that she heard of such complaints. </a:t>
            </a:r>
          </a:p>
          <a:p>
            <a:endParaRPr lang="en-US" dirty="0"/>
          </a:p>
          <a:p>
            <a:r>
              <a:rPr lang="en-US" b="1" dirty="0"/>
              <a:t>	Holding: </a:t>
            </a:r>
            <a:r>
              <a:rPr lang="en-US" dirty="0"/>
              <a:t>Plaintiff’s retaliation claim failed because she was speaking as a public employee and her speech could not be protected by the First Amendment. Further, the “last chance” agreement that the employer made Plaintiff sign constituted a prior restraint. </a:t>
            </a:r>
          </a:p>
          <a:p>
            <a:endParaRPr lang="en-US" dirty="0"/>
          </a:p>
          <a:p>
            <a:r>
              <a:rPr lang="en-US" b="1" dirty="0"/>
              <a:t>	Issue: </a:t>
            </a:r>
            <a:r>
              <a:rPr lang="en-US" dirty="0"/>
              <a:t>There were three issues: 1)</a:t>
            </a:r>
            <a:r>
              <a:rPr lang="en-US" b="1" dirty="0"/>
              <a:t> </a:t>
            </a:r>
            <a:r>
              <a:rPr lang="en-US" dirty="0"/>
              <a:t>whether or not her speech was protected by the First amendment; 2) whether or not the last chance agreement constituted a prior restraint, and 3) whether or not the Department was liable under </a:t>
            </a:r>
            <a:r>
              <a:rPr lang="en-US" i="1" dirty="0" err="1"/>
              <a:t>Monell</a:t>
            </a:r>
            <a:r>
              <a:rPr lang="en-US" i="1" dirty="0"/>
              <a:t>.</a:t>
            </a:r>
            <a:r>
              <a:rPr lang="en-US" dirty="0"/>
              <a:t> </a:t>
            </a:r>
          </a:p>
          <a:p>
            <a:r>
              <a:rPr lang="en-US" b="1" dirty="0"/>
              <a:t>	</a:t>
            </a:r>
          </a:p>
          <a:p>
            <a:r>
              <a:rPr lang="en-US" b="1" dirty="0"/>
              <a:t>	</a:t>
            </a:r>
            <a:r>
              <a:rPr lang="en-US" dirty="0"/>
              <a:t>Plaintiff worked for the City of Springfield’s police department since 2003. During her time, many community members complained that police officers were racially profiling citizens. In 2015, Plaintiff attended an event that was paid for by the Department and was dressed in her uniform. At this event, she responded to an inquiry on racial profiling by stating that she “had heard such complaints.” Plaintiff was subsequently put on administrative leave for two prior investigations and had to sign a last chance agreement before being permitted to return to work. </a:t>
            </a:r>
          </a:p>
          <a:p>
            <a:r>
              <a:rPr lang="en-US" dirty="0"/>
              <a:t>	The court analyzed this pursuant to the first three </a:t>
            </a:r>
            <a:r>
              <a:rPr lang="en-US" i="1" dirty="0" err="1"/>
              <a:t>Eng</a:t>
            </a:r>
            <a:r>
              <a:rPr lang="en-US" dirty="0"/>
              <a:t> requirements: (1) was this a matter of public concern, 2) was she a public employee or private citizen, and 3) was the speech a motivating factor for her termination. Although racial profiling is considered a matter of public concern, Plaintiff was speaking at the event in her capacity as a public employee because part of her job duties included participating in community outreach programs. The court noted that job descriptions alone are not definitive on what constitutes an employee’s job duties. Further, other factors, including her special access to the event, showed that she was there as a public employee. </a:t>
            </a:r>
          </a:p>
          <a:p>
            <a:r>
              <a:rPr lang="en-US" dirty="0"/>
              <a:t>	As for the prior restraint complaint, the employer had Plaintiff sign an agreement agreeing that she would not speak or write about something that would be considered disparaging or negative related to the Department, City, or its employees. The court analyzed this under </a:t>
            </a:r>
            <a:r>
              <a:rPr lang="en-US" i="1" dirty="0"/>
              <a:t>Pickering</a:t>
            </a:r>
            <a:r>
              <a:rPr lang="en-US" dirty="0"/>
              <a:t> to see if it was 1) restricting her on a matter of public concern, and 2) if this was restricting her only within her duties as a public employee. The court found that it did relate to a matter of public concern and that it restricted all of her speech, not just her speech as a public employee. Further, the Department presented no adequate justification to have such an overbroad restriction. Therefore, this constituted a prior restraint. </a:t>
            </a:r>
          </a:p>
          <a:p>
            <a:r>
              <a:rPr lang="en-US" dirty="0"/>
              <a:t>	Under </a:t>
            </a:r>
            <a:r>
              <a:rPr lang="en-US" i="1" dirty="0" err="1"/>
              <a:t>Monell</a:t>
            </a:r>
            <a:r>
              <a:rPr lang="en-US" dirty="0"/>
              <a:t>, a public entity may be liable if the Plaintiff can show that the municipality caused Plaintiff’s harm. Here, the court examined whether or not the Chief was the final policy maker regarding the police department’s discipline. Since there were enough facts to show this could be possible, the court reversed summary judgment on this.</a:t>
            </a:r>
          </a:p>
          <a:p>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22</a:t>
            </a:fld>
            <a:endParaRPr lang="en-US"/>
          </a:p>
        </p:txBody>
      </p:sp>
    </p:spTree>
    <p:extLst>
      <p:ext uri="{BB962C8B-B14F-4D97-AF65-F5344CB8AC3E}">
        <p14:creationId xmlns:p14="http://schemas.microsoft.com/office/powerpoint/2010/main" val="389818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23</a:t>
            </a:fld>
            <a:endParaRPr lang="en-US"/>
          </a:p>
        </p:txBody>
      </p:sp>
    </p:spTree>
    <p:extLst>
      <p:ext uri="{BB962C8B-B14F-4D97-AF65-F5344CB8AC3E}">
        <p14:creationId xmlns:p14="http://schemas.microsoft.com/office/powerpoint/2010/main" val="3106306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pPr>
              <a:defRPr/>
            </a:pPr>
            <a:r>
              <a:rPr lang="en-US" dirty="0" smtClean="0"/>
              <a:t>Jackson Lewis LLP © 2011</a:t>
            </a:r>
            <a:endParaRPr lang="en-US" dirty="0"/>
          </a:p>
        </p:txBody>
      </p:sp>
      <p:sp>
        <p:nvSpPr>
          <p:cNvPr id="6" name="Header Placeholder 5"/>
          <p:cNvSpPr>
            <a:spLocks noGrp="1"/>
          </p:cNvSpPr>
          <p:nvPr>
            <p:ph type="hdr" sz="quarter" idx="12"/>
          </p:nvPr>
        </p:nvSpPr>
        <p:spPr/>
        <p:txBody>
          <a:bodyPr/>
          <a:lstStyle/>
          <a:p>
            <a:pPr>
              <a:defRPr/>
            </a:pPr>
            <a:r>
              <a:rPr lang="en-US" dirty="0" smtClean="0"/>
              <a:t>Women's Employment Law Conference</a:t>
            </a:r>
            <a:endParaRPr lang="en-US" dirty="0"/>
          </a:p>
        </p:txBody>
      </p:sp>
      <p:sp>
        <p:nvSpPr>
          <p:cNvPr id="7" name="Date Placeholder 6"/>
          <p:cNvSpPr>
            <a:spLocks noGrp="1"/>
          </p:cNvSpPr>
          <p:nvPr>
            <p:ph type="dt" idx="13"/>
          </p:nvPr>
        </p:nvSpPr>
        <p:spPr/>
        <p:txBody>
          <a:bodyPr/>
          <a:lstStyle/>
          <a:p>
            <a:pPr>
              <a:defRPr/>
            </a:pPr>
            <a:r>
              <a:rPr lang="en-US" dirty="0" smtClean="0"/>
              <a:t>September 22, 2011</a:t>
            </a:r>
            <a:endParaRPr lang="en-US" dirty="0"/>
          </a:p>
        </p:txBody>
      </p:sp>
      <p:sp>
        <p:nvSpPr>
          <p:cNvPr id="8" name="Slide Number Placeholder 7"/>
          <p:cNvSpPr>
            <a:spLocks noGrp="1"/>
          </p:cNvSpPr>
          <p:nvPr>
            <p:ph type="sldNum" sz="quarter" idx="14"/>
          </p:nvPr>
        </p:nvSpPr>
        <p:spPr/>
        <p:txBody>
          <a:bodyPr/>
          <a:lstStyle/>
          <a:p>
            <a:fld id="{308EDB0D-6802-4C0F-9A3A-2DA8246A43D0}" type="slidenum">
              <a:rPr lang="en-US" smtClean="0"/>
              <a:pPr/>
              <a:t>24</a:t>
            </a:fld>
            <a:endParaRPr lang="en-US" dirty="0"/>
          </a:p>
        </p:txBody>
      </p:sp>
    </p:spTree>
    <p:extLst>
      <p:ext uri="{BB962C8B-B14F-4D97-AF65-F5344CB8AC3E}">
        <p14:creationId xmlns:p14="http://schemas.microsoft.com/office/powerpoint/2010/main" val="285941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08025"/>
            <a:ext cx="6300787" cy="35448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Sexual Harassment &amp; </a:t>
            </a:r>
            <a:r>
              <a:rPr lang="en-US" dirty="0" err="1" smtClean="0"/>
              <a:t>Descrimination</a:t>
            </a:r>
            <a:r>
              <a:rPr lang="en-US" dirty="0" smtClean="0"/>
              <a:t> Prevention: California Assembly Bill 1825</a:t>
            </a:r>
            <a:endParaRPr lang="en-US" dirty="0"/>
          </a:p>
        </p:txBody>
      </p:sp>
      <p:sp>
        <p:nvSpPr>
          <p:cNvPr id="5" name="Date Placeholder 4"/>
          <p:cNvSpPr>
            <a:spLocks noGrp="1"/>
          </p:cNvSpPr>
          <p:nvPr>
            <p:ph type="dt" idx="11"/>
          </p:nvPr>
        </p:nvSpPr>
        <p:spPr/>
        <p:txBody>
          <a:bodyPr/>
          <a:lstStyle/>
          <a:p>
            <a:r>
              <a:rPr lang="en-US" smtClean="0"/>
              <a:t>April 5, 2016</a:t>
            </a:r>
            <a:endParaRPr lang="en-US" dirty="0"/>
          </a:p>
        </p:txBody>
      </p:sp>
      <p:sp>
        <p:nvSpPr>
          <p:cNvPr id="6" name="Footer Placeholder 5"/>
          <p:cNvSpPr>
            <a:spLocks noGrp="1"/>
          </p:cNvSpPr>
          <p:nvPr>
            <p:ph type="ftr" sz="quarter" idx="12"/>
          </p:nvPr>
        </p:nvSpPr>
        <p:spPr/>
        <p:txBody>
          <a:bodyPr/>
          <a:lstStyle/>
          <a:p>
            <a:r>
              <a:rPr lang="en-US" smtClean="0"/>
              <a:t>© 2015 Jackson Lewis P.C.</a:t>
            </a:r>
            <a:endParaRPr lang="en-US" dirty="0"/>
          </a:p>
        </p:txBody>
      </p:sp>
      <p:sp>
        <p:nvSpPr>
          <p:cNvPr id="8" name="Slide Number Placeholder 7"/>
          <p:cNvSpPr>
            <a:spLocks noGrp="1"/>
          </p:cNvSpPr>
          <p:nvPr>
            <p:ph type="sldNum" sz="quarter" idx="13"/>
          </p:nvPr>
        </p:nvSpPr>
        <p:spPr/>
        <p:txBody>
          <a:bodyPr/>
          <a:lstStyle/>
          <a:p>
            <a:fld id="{308EDB0D-6802-4C0F-9A3A-2DA8246A43D0}" type="slidenum">
              <a:rPr lang="en-US" smtClean="0"/>
              <a:pPr/>
              <a:t>25</a:t>
            </a:fld>
            <a:endParaRPr lang="en-US" dirty="0"/>
          </a:p>
        </p:txBody>
      </p:sp>
    </p:spTree>
    <p:extLst>
      <p:ext uri="{BB962C8B-B14F-4D97-AF65-F5344CB8AC3E}">
        <p14:creationId xmlns:p14="http://schemas.microsoft.com/office/powerpoint/2010/main" val="187534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3</a:t>
            </a:fld>
            <a:endParaRPr lang="en-US"/>
          </a:p>
        </p:txBody>
      </p:sp>
    </p:spTree>
    <p:extLst>
      <p:ext uri="{BB962C8B-B14F-4D97-AF65-F5344CB8AC3E}">
        <p14:creationId xmlns:p14="http://schemas.microsoft.com/office/powerpoint/2010/main" val="96701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Allstot</a:t>
            </a:r>
            <a:r>
              <a:rPr lang="en-US" i="1" baseline="0" dirty="0" smtClean="0"/>
              <a:t> v City of Los Angeles</a:t>
            </a:r>
            <a:r>
              <a:rPr lang="en-US" i="0" baseline="0" dirty="0" smtClean="0"/>
              <a:t> – </a:t>
            </a:r>
          </a:p>
          <a:p>
            <a:endParaRPr lang="en-US" i="0" baseline="0" dirty="0" smtClean="0"/>
          </a:p>
          <a:p>
            <a:r>
              <a:rPr lang="en-US" i="0" baseline="0" dirty="0" smtClean="0"/>
              <a:t>Plaintiff was a female police officer with 18 years on the job with the LA PD.  She sued the city alleging hostile work environment and quid pro quo sexual harassment.  Specifically, she claimed that a male Lieutenant, her supervisor, repeatedly leered at her, made unwanted sexual or demeaning comments as well as sexual advances.  After she refused his advances and asked for time off because of on the job back injury the Lieutenant instigated Internal Affairs investigations and put her under surveillance.  The Lt. invited the plaintiff on vacations and promised that she would get investigative positions within IA. When she refused his invitations, she didn’t get the IA positions and her job and title were demoted. </a:t>
            </a:r>
          </a:p>
          <a:p>
            <a:endParaRPr lang="en-US" i="0" baseline="0" dirty="0" smtClean="0"/>
          </a:p>
          <a:p>
            <a:r>
              <a:rPr lang="en-US" i="0" baseline="0" dirty="0" smtClean="0"/>
              <a:t>The Defense argued that this was a he-said, she-said situation and that there were no witnesses or documents supporting the sexual harassing behavior and the LT denied the behaviors, had no authority to initiate surveillance.  The defense also argued that Plaintiff never made any internal complaints until after she was disciplined for not accurately recording her hours worked, and that she never sought treatment for her emotional distress.</a:t>
            </a:r>
          </a:p>
          <a:p>
            <a:endParaRPr lang="en-US" i="0" baseline="0" dirty="0" smtClean="0"/>
          </a:p>
          <a:p>
            <a:r>
              <a:rPr lang="en-US" i="0" baseline="0" dirty="0" smtClean="0"/>
              <a:t>After a 7 day jury trial and two days of deliberation the jury awarded $3 million.  $1 mill in past emo distress and $2 mill in future emo distress.</a:t>
            </a:r>
          </a:p>
          <a:p>
            <a:endParaRPr lang="en-US" i="0" baseline="0" dirty="0" smtClean="0"/>
          </a:p>
          <a:p>
            <a:endParaRPr lang="en-US" i="0" baseline="0" dirty="0" smtClean="0"/>
          </a:p>
          <a:p>
            <a:r>
              <a:rPr lang="en-US" i="0" baseline="0" dirty="0" smtClean="0"/>
              <a:t>suing because a Lieutenant police officer, who was Plaintiff’s superior,. After she denied these advances, he began to retaliate against her, including having her followed by undercover police officers in the Internal Affairs Special Operations Division. She further claims that she complained to the deputy chief, but that nothing was done. Finally, she alleged that she had her job title changed, which the department said was done because of a department-wide directive. </a:t>
            </a:r>
          </a:p>
          <a:p>
            <a:pPr marL="174708" indent="-174708">
              <a:buFont typeface="Arial" panose="020B0604020202020204" pitchFamily="34" charset="0"/>
              <a:buChar char="•"/>
            </a:pPr>
            <a:r>
              <a:rPr lang="en-US" i="0" baseline="0" dirty="0" smtClean="0"/>
              <a:t>One million for </a:t>
            </a:r>
            <a:r>
              <a:rPr lang="en-US" i="1" baseline="0" dirty="0" smtClean="0"/>
              <a:t>past </a:t>
            </a:r>
            <a:r>
              <a:rPr lang="en-US" i="0" baseline="0" dirty="0" smtClean="0"/>
              <a:t>emotion distress and two million for </a:t>
            </a:r>
            <a:r>
              <a:rPr lang="en-US" i="1" baseline="0" dirty="0" smtClean="0"/>
              <a:t>future</a:t>
            </a:r>
            <a:r>
              <a:rPr lang="en-US" i="0" baseline="0" dirty="0" smtClean="0"/>
              <a:t> emotional distress </a:t>
            </a:r>
            <a:endParaRPr lang="en-US" i="1" dirty="0"/>
          </a:p>
        </p:txBody>
      </p:sp>
      <p:sp>
        <p:nvSpPr>
          <p:cNvPr id="4" name="Slide Number Placeholder 3"/>
          <p:cNvSpPr>
            <a:spLocks noGrp="1"/>
          </p:cNvSpPr>
          <p:nvPr>
            <p:ph type="sldNum" sz="quarter" idx="10"/>
          </p:nvPr>
        </p:nvSpPr>
        <p:spPr/>
        <p:txBody>
          <a:bodyPr/>
          <a:lstStyle/>
          <a:p>
            <a:fld id="{62CD4468-3638-4AD9-B34A-62265F0C888E}" type="slidenum">
              <a:rPr lang="en-US" smtClean="0"/>
              <a:t>4</a:t>
            </a:fld>
            <a:endParaRPr lang="en-US"/>
          </a:p>
        </p:txBody>
      </p:sp>
    </p:spTree>
    <p:extLst>
      <p:ext uri="{BB962C8B-B14F-4D97-AF65-F5344CB8AC3E}">
        <p14:creationId xmlns:p14="http://schemas.microsoft.com/office/powerpoint/2010/main" val="337369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Senate Bill 1343</a:t>
            </a:r>
          </a:p>
          <a:p>
            <a:endParaRPr lang="en-US" u="sng" dirty="0"/>
          </a:p>
          <a:p>
            <a:r>
              <a:rPr lang="en-US" u="sng" dirty="0"/>
              <a:t>Existing</a:t>
            </a:r>
            <a:r>
              <a:rPr lang="en-US" b="1" u="sng" dirty="0"/>
              <a:t> </a:t>
            </a:r>
            <a:r>
              <a:rPr lang="en-US" u="sng" dirty="0"/>
              <a:t>Law on Sexual Harassment Training</a:t>
            </a:r>
            <a:endParaRPr lang="en-US" dirty="0"/>
          </a:p>
          <a:p>
            <a:endParaRPr lang="en-US" dirty="0"/>
          </a:p>
          <a:p>
            <a:r>
              <a:rPr lang="en-US" dirty="0"/>
              <a:t>	Employers of 50+ employees required to give 2 hour training to supervisors every 2 years and within 6 months of hire/promotion to supervisor</a:t>
            </a:r>
          </a:p>
          <a:p>
            <a:endParaRPr lang="en-US" dirty="0"/>
          </a:p>
          <a:p>
            <a:r>
              <a:rPr lang="en-US" u="sng" dirty="0"/>
              <a:t>New Law</a:t>
            </a:r>
          </a:p>
          <a:p>
            <a:endParaRPr lang="en-US" b="1" u="sng" dirty="0"/>
          </a:p>
          <a:p>
            <a:r>
              <a:rPr lang="en-US" dirty="0"/>
              <a:t>- Applies to a lot more employers – Employers of 5+ employees, including temp and seasonal employees</a:t>
            </a:r>
          </a:p>
          <a:p>
            <a:endParaRPr lang="en-US" dirty="0"/>
          </a:p>
          <a:p>
            <a:r>
              <a:rPr lang="en-US" dirty="0"/>
              <a:t>- Training requirement of non-supervisory employees of 1 hour by Jan. 1, 2020. </a:t>
            </a:r>
          </a:p>
          <a:p>
            <a:endParaRPr lang="en-US" dirty="0"/>
          </a:p>
          <a:p>
            <a:pPr defTabSz="931774"/>
            <a:r>
              <a:rPr lang="en-US" dirty="0"/>
              <a:t>- Training must be provided between Jan. 1, 2019 and Dec. 31, 2019. </a:t>
            </a:r>
          </a:p>
          <a:p>
            <a:pPr defTabSz="931774"/>
            <a:endParaRPr lang="en-US" dirty="0"/>
          </a:p>
          <a:p>
            <a:pPr defTabSz="931774"/>
            <a:r>
              <a:rPr lang="en-US" dirty="0"/>
              <a:t>- Trainings must still be given every two years and within 6 </a:t>
            </a:r>
            <a:r>
              <a:rPr lang="en-US" dirty="0" err="1"/>
              <a:t>mos</a:t>
            </a:r>
            <a:r>
              <a:rPr lang="en-US" dirty="0"/>
              <a:t> of hire / promotion.</a:t>
            </a:r>
          </a:p>
          <a:p>
            <a:endParaRPr lang="en-US" dirty="0"/>
          </a:p>
          <a:p>
            <a:r>
              <a:rPr lang="en-US" dirty="0"/>
              <a:t>- Starting Jan. 1, 2020 for seasonal and temp EEs, training must be given 30 days after hire date or within 100 hours worked, whichever is first.</a:t>
            </a:r>
          </a:p>
          <a:p>
            <a:endParaRPr lang="en-US" b="1" u="sng" dirty="0"/>
          </a:p>
          <a:p>
            <a:r>
              <a:rPr lang="en-US" b="1" u="sng" dirty="0"/>
              <a:t>Senate Bill 1300:</a:t>
            </a:r>
            <a:endParaRPr lang="en-US" b="1" dirty="0"/>
          </a:p>
          <a:p>
            <a:endParaRPr lang="en-US" dirty="0"/>
          </a:p>
          <a:p>
            <a:r>
              <a:rPr lang="en-US" dirty="0"/>
              <a:t>Under existing law, employers were liable acts of non-employees for </a:t>
            </a:r>
            <a:r>
              <a:rPr lang="en-US" u="sng" dirty="0"/>
              <a:t>sexual</a:t>
            </a:r>
            <a:r>
              <a:rPr lang="en-US" dirty="0"/>
              <a:t> harassment if know or should have known of conduct and fail to take action.  New law extends employers liability for non-employees to all forms of prohibited harassment.</a:t>
            </a:r>
          </a:p>
          <a:p>
            <a:endParaRPr lang="en-US" dirty="0"/>
          </a:p>
          <a:p>
            <a:r>
              <a:rPr lang="en-US" dirty="0"/>
              <a:t>Under existing law, there was personal liability for harassment.  New law extends personal liability for alleged harassers for </a:t>
            </a:r>
            <a:r>
              <a:rPr lang="en-US" u="sng" dirty="0"/>
              <a:t>retaliation</a:t>
            </a:r>
            <a:r>
              <a:rPr lang="en-US" dirty="0"/>
              <a:t> for opposing illegal discrimination, harassment, or retaliation or for filing/participating in complaint.</a:t>
            </a:r>
          </a:p>
          <a:p>
            <a:endParaRPr lang="en-US" dirty="0"/>
          </a:p>
          <a:p>
            <a:endParaRPr lang="en-US" dirty="0"/>
          </a:p>
          <a:p>
            <a:pPr defTabSz="931774"/>
            <a:r>
              <a:rPr lang="en-US" dirty="0"/>
              <a:t>Employers </a:t>
            </a:r>
            <a:r>
              <a:rPr lang="en-US" i="1" dirty="0"/>
              <a:t>cannot</a:t>
            </a:r>
            <a:r>
              <a:rPr lang="en-US" dirty="0"/>
              <a:t> as part of an agreement for a raise, bonus, or continuation of employment release FEHA claims or have </a:t>
            </a:r>
            <a:r>
              <a:rPr lang="en-US" dirty="0" err="1"/>
              <a:t>nondisparagement</a:t>
            </a:r>
            <a:r>
              <a:rPr lang="en-US" dirty="0"/>
              <a:t> agreement to prevent disclosure of unlawful acts including harassment, BUT such releases are permissible in a negotiated settlement agreement if a claim has been filed by an employee in court, before an administrative agency, ADR forum, or through an employer’s internal complaint process.  “Negotiated” means agreement is voluntary, informed, has consideration, and employee has notice and opportunity to hire an attorney.</a:t>
            </a:r>
          </a:p>
          <a:p>
            <a:endParaRPr lang="en-US" dirty="0"/>
          </a:p>
          <a:p>
            <a:endParaRPr lang="en-US" dirty="0"/>
          </a:p>
          <a:p>
            <a:endParaRPr lang="en-US" dirty="0"/>
          </a:p>
          <a:p>
            <a:r>
              <a:rPr lang="en-US" dirty="0"/>
              <a:t>Legislature’s statement of Intent to clarify interpretation of existing law:</a:t>
            </a:r>
          </a:p>
          <a:p>
            <a:pPr marL="174708" indent="-174708">
              <a:buFontTx/>
              <a:buChar char="-"/>
            </a:pPr>
            <a:r>
              <a:rPr lang="en-US" i="0" dirty="0" smtClean="0">
                <a:effectLst/>
              </a:rPr>
              <a:t>A single incident of harassing conduct can be sufficient to create a hostile work environment if the harassing conduct has unreasonably interfered with the plaintiff’s work performance or created an intimidating, hostile, or offensive working environment.</a:t>
            </a:r>
          </a:p>
          <a:p>
            <a:pPr marL="174708" indent="-174708">
              <a:buFontTx/>
              <a:buChar char="-"/>
            </a:pPr>
            <a:r>
              <a:rPr lang="en-US" dirty="0"/>
              <a:t>Discriminatory remarks may be relevant evidence of a hostile work environment.  Rejects the “stray remarks doctrine”</a:t>
            </a:r>
          </a:p>
          <a:p>
            <a:pPr marL="174708" indent="-174708">
              <a:buFontTx/>
              <a:buChar char="-"/>
            </a:pPr>
            <a:r>
              <a:rPr lang="en-US" dirty="0"/>
              <a:t>Standard for sexual harassment should not vary by industry / type of workplace.</a:t>
            </a:r>
          </a:p>
          <a:p>
            <a:pPr marL="174708" indent="-174708">
              <a:buFontTx/>
              <a:buChar char="-"/>
            </a:pPr>
            <a:r>
              <a:rPr lang="en-US" dirty="0"/>
              <a:t>Harassment / hostile work environment cases are rarely appropriate for summary judgment.</a:t>
            </a:r>
          </a:p>
          <a:p>
            <a:endParaRPr lang="en-US" dirty="0"/>
          </a:p>
          <a:p>
            <a:endParaRPr lang="en-US" dirty="0"/>
          </a:p>
          <a:p>
            <a:endParaRPr lang="en-US" dirty="0"/>
          </a:p>
          <a:p>
            <a:endParaRPr lang="en-US" dirty="0"/>
          </a:p>
          <a:p>
            <a:endParaRPr lang="en-US" dirty="0"/>
          </a:p>
          <a:p>
            <a:r>
              <a:rPr lang="en-US" dirty="0"/>
              <a:t>SB 1300 makes it possible for employers to be held responsible for the acts of nonemployees relating to claims of any type of harassment. Further, it limits an employer’s ability to have non-disparagement agreements or release of claims for employees starting on January 1, 2019. Employers may not require an employee to sign a release stating that they do not possess a claim or injury against that employer and may not include a release to a right to file or require an employee to sign a non-disparagement agreement or other documents that restrains an employee’s right to disclose information about unlawful acts in the workplace, including sexual harassment. Further, it adopts Ginsberg’s concurrence in </a:t>
            </a:r>
            <a:r>
              <a:rPr lang="en-US" i="1" dirty="0"/>
              <a:t>Harris v. Forklift Systems</a:t>
            </a:r>
            <a:r>
              <a:rPr lang="en-US" dirty="0"/>
              <a:t>, 510 U.S. 17 (1993), that a Plaintiff need not prove that their productivity decreased as a result of their harassment. Now, plaintiffs must only show that a reasonable person would have difficulty doing the job on a basis of their altered working environment. This bill also establishes that one instance of harassment is enough to create a triable issue for a hostile work environment claim, if the harassment has unreasonably interfered with plaintiff’s work performance or created a hostile work environment. The statute also rejects the Ninth Circuit opinion in </a:t>
            </a:r>
            <a:r>
              <a:rPr lang="en-US" i="1" dirty="0"/>
              <a:t>Brooks v. City of San Mateo</a:t>
            </a:r>
            <a:r>
              <a:rPr lang="en-US" dirty="0"/>
              <a:t>, 229 F.3d 917 (2000) so courts may no longer rely on it to figure out what is “severe and pervasive.” It also affirms the Legislature’s rejection of the stray remarks doctrine. Finally, employers may provide bystander training under this bill to teach employees on how to recognize concerning behavior and encourage them to take action when they witness problematic behavior. </a:t>
            </a:r>
          </a:p>
          <a:p>
            <a:endParaRPr lang="en-US" dirty="0" smtClean="0"/>
          </a:p>
          <a:p>
            <a:endParaRPr lang="en-US" b="1" u="sng" dirty="0"/>
          </a:p>
        </p:txBody>
      </p:sp>
      <p:sp>
        <p:nvSpPr>
          <p:cNvPr id="4" name="Slide Number Placeholder 3"/>
          <p:cNvSpPr>
            <a:spLocks noGrp="1"/>
          </p:cNvSpPr>
          <p:nvPr>
            <p:ph type="sldNum" sz="quarter" idx="10"/>
          </p:nvPr>
        </p:nvSpPr>
        <p:spPr/>
        <p:txBody>
          <a:bodyPr/>
          <a:lstStyle/>
          <a:p>
            <a:fld id="{62CD4468-3638-4AD9-B34A-62265F0C888E}" type="slidenum">
              <a:rPr lang="en-US" smtClean="0"/>
              <a:t>5</a:t>
            </a:fld>
            <a:endParaRPr lang="en-US"/>
          </a:p>
        </p:txBody>
      </p:sp>
    </p:spTree>
    <p:extLst>
      <p:ext uri="{BB962C8B-B14F-4D97-AF65-F5344CB8AC3E}">
        <p14:creationId xmlns:p14="http://schemas.microsoft.com/office/powerpoint/2010/main" val="297876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Senate Bill 820</a:t>
            </a:r>
            <a:endParaRPr lang="en-US" dirty="0"/>
          </a:p>
          <a:p>
            <a:r>
              <a:rPr lang="en-US" dirty="0"/>
              <a:t>Non-disclosure and confidentiality agreements in sexual harassment cases</a:t>
            </a:r>
          </a:p>
          <a:p>
            <a:endParaRPr lang="en-US" dirty="0"/>
          </a:p>
          <a:p>
            <a:r>
              <a:rPr lang="en-US" dirty="0"/>
              <a:t>Senate Bill 820 no longer allows settlement agreements to prevent disclosure of factual information relating to sexual assault or harassment or discriminating, including retaliation for reporting these incidents. Facts that pertain to administrative or civil actions for sexual harassment pursuant to California Code 51.9 may not be constricted with the use of non-disclosure agreements. While the accused may not request a clause for protection from having identifying information released, the claimant may request this. This becomes effective on any agreement entered into on or after January 1, 2019. </a:t>
            </a:r>
          </a:p>
          <a:p>
            <a:endParaRPr lang="en-US" dirty="0"/>
          </a:p>
          <a:p>
            <a:r>
              <a:rPr lang="en-US" dirty="0"/>
              <a:t>But can still have confidentiality provisions regarding the amount paid in settlement of a claim </a:t>
            </a:r>
            <a:r>
              <a:rPr lang="en-US" b="1" u="sng" dirty="0"/>
              <a:t>as to the claimant/plaintiff</a:t>
            </a:r>
            <a:r>
              <a:rPr lang="en-US" dirty="0"/>
              <a:t>.  May be circumstances where the city must disclose it.</a:t>
            </a:r>
          </a:p>
          <a:p>
            <a:endParaRPr lang="en-US" dirty="0"/>
          </a:p>
          <a:p>
            <a:r>
              <a:rPr lang="en-US" u="sng" dirty="0"/>
              <a:t>Assembly Bill 3109:</a:t>
            </a:r>
            <a:endParaRPr lang="en-US" dirty="0"/>
          </a:p>
          <a:p>
            <a:endParaRPr lang="en-US" dirty="0" smtClean="0">
              <a:effectLst/>
            </a:endParaRPr>
          </a:p>
          <a:p>
            <a:r>
              <a:rPr lang="en-US" dirty="0" smtClean="0">
                <a:effectLst/>
              </a:rPr>
              <a:t>a provision in a contract or settlement agreement entered into on or after January 1, 2019, that waives a party’s right to testify in an administrative, legislative, or judicial proceeding concerning alleged criminal conduct or alleged sexual harassment on the part of the other party to the contract or settlement agreement, or on the part of the agents or employees of the other party, when the party has been required or requested to attend the proceeding pursuant to a court order, subpoena, or written request from an administrative agency or the legislature, is void and unenforceable.</a:t>
            </a:r>
          </a:p>
          <a:p>
            <a:endParaRPr lang="en-US" dirty="0"/>
          </a:p>
          <a:p>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6</a:t>
            </a:fld>
            <a:endParaRPr lang="en-US"/>
          </a:p>
        </p:txBody>
      </p:sp>
    </p:spTree>
    <p:extLst>
      <p:ext uri="{BB962C8B-B14F-4D97-AF65-F5344CB8AC3E}">
        <p14:creationId xmlns:p14="http://schemas.microsoft.com/office/powerpoint/2010/main" val="106588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7</a:t>
            </a:fld>
            <a:endParaRPr lang="en-US"/>
          </a:p>
        </p:txBody>
      </p:sp>
    </p:spTree>
    <p:extLst>
      <p:ext uri="{BB962C8B-B14F-4D97-AF65-F5344CB8AC3E}">
        <p14:creationId xmlns:p14="http://schemas.microsoft.com/office/powerpoint/2010/main" val="112314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existing law an employer had to make reasonable efforts to provide an employees with a room or other location but not a toilet stall to express milk.</a:t>
            </a:r>
          </a:p>
          <a:p>
            <a:endParaRPr lang="en-US" dirty="0"/>
          </a:p>
          <a:p>
            <a:r>
              <a:rPr lang="en-US" dirty="0"/>
              <a:t>The new law refines and expands the obligation.  Generally, an employer must provide a permanent lactation location that is not a </a:t>
            </a:r>
            <a:r>
              <a:rPr lang="en-US" u="sng" dirty="0"/>
              <a:t>bathroom</a:t>
            </a:r>
            <a:r>
              <a:rPr lang="en-US" dirty="0"/>
              <a:t> that is private and in close proximity to the employee’s work area and can be their own office.  If a permanent location is not possible because of operational, financial, or space limitations a temporary location may be used is compliant if:</a:t>
            </a:r>
          </a:p>
          <a:p>
            <a:r>
              <a:rPr lang="en-US" dirty="0"/>
              <a:t>	1. It is private and free from intrusion while an employee expresses milk</a:t>
            </a:r>
          </a:p>
          <a:p>
            <a:pPr defTabSz="931774"/>
            <a:r>
              <a:rPr lang="en-US" dirty="0"/>
              <a:t>	2. It is used only for lactation purposes while an employee expresses milk</a:t>
            </a:r>
          </a:p>
          <a:p>
            <a:pPr defTabSz="931774"/>
            <a:endParaRPr lang="en-US" dirty="0"/>
          </a:p>
          <a:p>
            <a:endParaRPr lang="en-US" dirty="0"/>
          </a:p>
          <a:p>
            <a:endParaRPr lang="en-US" b="1" u="sng" dirty="0"/>
          </a:p>
          <a:p>
            <a:r>
              <a:rPr lang="en-US" b="1" u="sng" dirty="0"/>
              <a:t>Lactation Regulation:</a:t>
            </a:r>
            <a:endParaRPr lang="en-US" dirty="0"/>
          </a:p>
          <a:p>
            <a:r>
              <a:rPr lang="en-US" dirty="0"/>
              <a:t>Under AB 1976, employers must provide nursing mothers with a private area to lactate at that now may not include a restroom. Pursuant to this new law, employers must offer a temporary location for lactation that will only be used for lactation purposes while the lactating mother nurses. But, an employer may show that providing a mother with this location would lead to undue hardships, and if proven, an employer need only to provide a workspace other than a toilet stall that is near the employee’s work area. Employers must begin compliance in 2019. </a:t>
            </a:r>
          </a:p>
          <a:p>
            <a:endParaRPr lang="en-US" dirty="0"/>
          </a:p>
        </p:txBody>
      </p:sp>
      <p:sp>
        <p:nvSpPr>
          <p:cNvPr id="4" name="Slide Number Placeholder 3"/>
          <p:cNvSpPr>
            <a:spLocks noGrp="1"/>
          </p:cNvSpPr>
          <p:nvPr>
            <p:ph type="sldNum" sz="quarter" idx="10"/>
          </p:nvPr>
        </p:nvSpPr>
        <p:spPr/>
        <p:txBody>
          <a:bodyPr/>
          <a:lstStyle/>
          <a:p>
            <a:fld id="{62CD4468-3638-4AD9-B34A-62265F0C888E}" type="slidenum">
              <a:rPr lang="en-US" smtClean="0"/>
              <a:t>8</a:t>
            </a:fld>
            <a:endParaRPr lang="en-US"/>
          </a:p>
        </p:txBody>
      </p:sp>
    </p:spTree>
    <p:extLst>
      <p:ext uri="{BB962C8B-B14F-4D97-AF65-F5344CB8AC3E}">
        <p14:creationId xmlns:p14="http://schemas.microsoft.com/office/powerpoint/2010/main" val="2342814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D4468-3638-4AD9-B34A-62265F0C888E}" type="slidenum">
              <a:rPr lang="en-US" smtClean="0"/>
              <a:t>9</a:t>
            </a:fld>
            <a:endParaRPr lang="en-US"/>
          </a:p>
        </p:txBody>
      </p:sp>
    </p:spTree>
    <p:extLst>
      <p:ext uri="{BB962C8B-B14F-4D97-AF65-F5344CB8AC3E}">
        <p14:creationId xmlns:p14="http://schemas.microsoft.com/office/powerpoint/2010/main" val="3373638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AutoShape 2"/>
          <p:cNvSpPr>
            <a:spLocks noChangeArrowheads="1"/>
          </p:cNvSpPr>
          <p:nvPr/>
        </p:nvSpPr>
        <p:spPr bwMode="auto">
          <a:xfrm>
            <a:off x="304800" y="228600"/>
            <a:ext cx="11582400" cy="6400800"/>
          </a:xfrm>
          <a:prstGeom prst="roundRect">
            <a:avLst>
              <a:gd name="adj" fmla="val 3463"/>
            </a:avLst>
          </a:prstGeom>
          <a:gradFill flip="none" rotWithShape="1">
            <a:gsLst>
              <a:gs pos="0">
                <a:schemeClr val="accent1">
                  <a:lumMod val="40000"/>
                  <a:lumOff val="60000"/>
                </a:schemeClr>
              </a:gs>
              <a:gs pos="0">
                <a:srgbClr val="A8B5D4"/>
              </a:gs>
              <a:gs pos="54000">
                <a:schemeClr val="bg1"/>
              </a:gs>
            </a:gsLst>
            <a:lin ang="16200000" scaled="1"/>
            <a:tileRect/>
          </a:grad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14" name="Picture 13" descr="boxes.png"/>
          <p:cNvPicPr>
            <a:picLocks noChangeAspect="1"/>
          </p:cNvPicPr>
          <p:nvPr/>
        </p:nvPicPr>
        <p:blipFill>
          <a:blip r:embed="rId2" cstate="screen">
            <a:lum contrast="20000"/>
          </a:blip>
          <a:srcRect/>
          <a:stretch>
            <a:fillRect/>
          </a:stretch>
        </p:blipFill>
        <p:spPr>
          <a:xfrm rot="16200000">
            <a:off x="7683500" y="63500"/>
            <a:ext cx="4038600" cy="4368800"/>
          </a:xfrm>
          <a:prstGeom prst="roundRect">
            <a:avLst>
              <a:gd name="adj" fmla="val 6165"/>
            </a:avLst>
          </a:prstGeom>
        </p:spPr>
      </p:pic>
      <p:sp>
        <p:nvSpPr>
          <p:cNvPr id="4"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pic>
        <p:nvPicPr>
          <p:cNvPr id="11" name="Picture 10" descr="JL web logo.jpg"/>
          <p:cNvPicPr>
            <a:picLocks noChangeAspect="1"/>
          </p:cNvPicPr>
          <p:nvPr/>
        </p:nvPicPr>
        <p:blipFill>
          <a:blip r:embed="rId3" cstate="screen">
            <a:clrChange>
              <a:clrFrom>
                <a:srgbClr val="FDFDFD"/>
              </a:clrFrom>
              <a:clrTo>
                <a:srgbClr val="FDFDFD">
                  <a:alpha val="0"/>
                </a:srgbClr>
              </a:clrTo>
            </a:clrChange>
          </a:blip>
          <a:stretch>
            <a:fillRect/>
          </a:stretch>
        </p:blipFill>
        <p:spPr>
          <a:xfrm>
            <a:off x="5689600" y="838200"/>
            <a:ext cx="5080000" cy="885544"/>
          </a:xfrm>
          <a:prstGeom prst="rect">
            <a:avLst/>
          </a:prstGeom>
          <a:effectLst>
            <a:glow rad="228600">
              <a:schemeClr val="bg1">
                <a:alpha val="40000"/>
              </a:schemeClr>
            </a:glow>
          </a:effectLst>
        </p:spPr>
      </p:pic>
      <p:sp>
        <p:nvSpPr>
          <p:cNvPr id="15" name="Round Same Side Corner Rectangle 14"/>
          <p:cNvSpPr/>
          <p:nvPr/>
        </p:nvSpPr>
        <p:spPr>
          <a:xfrm rot="10800000">
            <a:off x="304800" y="4267200"/>
            <a:ext cx="11582400" cy="2362200"/>
          </a:xfrm>
          <a:prstGeom prst="round2SameRect">
            <a:avLst>
              <a:gd name="adj1" fmla="val 9015"/>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09600" y="4495801"/>
            <a:ext cx="10972800" cy="1828799"/>
          </a:xfrm>
        </p:spPr>
        <p:txBody>
          <a:bodyPr/>
          <a:lstStyle>
            <a:lvl1pPr>
              <a:defRPr sz="4800" b="1" cap="none" spc="0" baseline="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defRPr>
            </a:lvl1pPr>
          </a:lstStyle>
          <a:p>
            <a:endParaRPr lang="en-US" dirty="0"/>
          </a:p>
        </p:txBody>
      </p:sp>
      <p:pic>
        <p:nvPicPr>
          <p:cNvPr id="16" name="Picture 3"/>
          <p:cNvPicPr>
            <a:picLocks noChangeAspect="1" noChangeArrowheads="1"/>
          </p:cNvPicPr>
          <p:nvPr/>
        </p:nvPicPr>
        <p:blipFill>
          <a:blip r:embed="rId4" cstate="screen">
            <a:duotone>
              <a:schemeClr val="accent1">
                <a:shade val="45000"/>
                <a:satMod val="135000"/>
              </a:schemeClr>
              <a:prstClr val="white"/>
            </a:duotone>
            <a:lum bright="-20000" contrast="30000"/>
          </a:blip>
          <a:srcRect/>
          <a:stretch>
            <a:fillRect/>
          </a:stretch>
        </p:blipFill>
        <p:spPr bwMode="auto">
          <a:xfrm flipH="1">
            <a:off x="304799" y="228600"/>
            <a:ext cx="4470400" cy="3962400"/>
          </a:xfrm>
          <a:prstGeom prst="round1Rect">
            <a:avLst>
              <a:gd name="adj" fmla="val 6498"/>
            </a:avLst>
          </a:prstGeom>
          <a:noFill/>
          <a:ln w="9525">
            <a:noFill/>
            <a:miter lim="800000"/>
            <a:headEnd/>
            <a:tailEnd/>
          </a:ln>
          <a:effectLst>
            <a:outerShdw blurRad="215900" dist="38100" dir="2700000" sx="101000" sy="101000" algn="tl" rotWithShape="0">
              <a:prstClr val="black">
                <a:alpha val="40000"/>
              </a:prstClr>
            </a:outerShdw>
          </a:effectLst>
        </p:spPr>
      </p:pic>
      <p:sp>
        <p:nvSpPr>
          <p:cNvPr id="2050" name="Rectangle 2"/>
          <p:cNvSpPr>
            <a:spLocks noChangeArrowheads="1"/>
          </p:cNvSpPr>
          <p:nvPr/>
        </p:nvSpPr>
        <p:spPr bwMode="auto">
          <a:xfrm>
            <a:off x="304800" y="4114800"/>
            <a:ext cx="11582400" cy="152400"/>
          </a:xfrm>
          <a:prstGeom prst="rect">
            <a:avLst/>
          </a:prstGeom>
          <a:gradFill rotWithShape="0">
            <a:gsLst>
              <a:gs pos="0">
                <a:srgbClr val="6C8D23"/>
              </a:gs>
              <a:gs pos="50000">
                <a:srgbClr val="87B33A"/>
              </a:gs>
              <a:gs pos="100000">
                <a:srgbClr val="6C8D23"/>
              </a:gs>
            </a:gsLst>
            <a:lin ang="5400000" scaled="1"/>
          </a:gradFill>
          <a:ln w="9525">
            <a:solidFill>
              <a:srgbClr val="7A9E27"/>
            </a:solidFill>
            <a:miter lim="800000"/>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8" name="AutoShape 2"/>
          <p:cNvSpPr>
            <a:spLocks noChangeArrowheads="1"/>
          </p:cNvSpPr>
          <p:nvPr/>
        </p:nvSpPr>
        <p:spPr bwMode="auto">
          <a:xfrm>
            <a:off x="304800" y="228600"/>
            <a:ext cx="11582400" cy="6400800"/>
          </a:xfrm>
          <a:prstGeom prst="roundRect">
            <a:avLst>
              <a:gd name="adj" fmla="val 3463"/>
            </a:avLst>
          </a:prstGeom>
          <a:noFill/>
          <a:ln w="1905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0" name="Text Placeholder 19"/>
          <p:cNvSpPr>
            <a:spLocks noGrp="1"/>
          </p:cNvSpPr>
          <p:nvPr>
            <p:ph type="body" sz="quarter" idx="13"/>
          </p:nvPr>
        </p:nvSpPr>
        <p:spPr>
          <a:xfrm>
            <a:off x="5283200" y="2286000"/>
            <a:ext cx="6299200" cy="1676400"/>
          </a:xfrm>
        </p:spPr>
        <p:txBody>
          <a:bodyPr anchor="ctr"/>
          <a:lstStyle>
            <a:lvl1pPr marL="0" indent="0" algn="l">
              <a:buFont typeface="Arial" pitchFamily="34" charset="0"/>
              <a:buNone/>
              <a:defRPr sz="1800" b="1" cap="none" spc="0">
                <a:ln w="1905"/>
                <a:gradFill flip="none" rotWithShape="1">
                  <a:gsLst>
                    <a:gs pos="0">
                      <a:schemeClr val="accent2">
                        <a:lumMod val="50000"/>
                      </a:schemeClr>
                    </a:gs>
                    <a:gs pos="78000">
                      <a:schemeClr val="accent4"/>
                    </a:gs>
                    <a:gs pos="100000">
                      <a:schemeClr val="accent2">
                        <a:lumMod val="40000"/>
                        <a:lumOff val="60000"/>
                      </a:schemeClr>
                    </a:gs>
                  </a:gsLst>
                  <a:lin ang="5400000" scaled="1"/>
                  <a:tileRect/>
                </a:gradFill>
                <a:effectLst>
                  <a:innerShdw blurRad="69850" dist="43180" dir="5400000">
                    <a:srgbClr val="000000">
                      <a:alpha val="65000"/>
                    </a:srgbClr>
                  </a:innerShdw>
                </a:effectLst>
              </a:defRPr>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83566226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25131395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30454434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8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41610549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67201"/>
            <a:ext cx="10363200" cy="1501775"/>
          </a:xfrm>
        </p:spPr>
        <p:txBody>
          <a:bodyPr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3276601"/>
            <a:ext cx="10363200" cy="979487"/>
          </a:xfrm>
        </p:spPr>
        <p:txBody>
          <a:bodyPr anchor="b"/>
          <a:lstStyle>
            <a:lvl1pPr marL="0" indent="0">
              <a:buNone/>
              <a:defRPr sz="2000" b="1">
                <a:solidFill>
                  <a:schemeClr val="accent3">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34071872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1"/>
            <a:ext cx="5384800" cy="4419600"/>
          </a:xfr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828801"/>
            <a:ext cx="5384800" cy="4419600"/>
          </a:xfr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1213178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22978805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 Same Side Corner Rectangle 5"/>
          <p:cNvSpPr/>
          <p:nvPr/>
        </p:nvSpPr>
        <p:spPr>
          <a:xfrm>
            <a:off x="304800" y="228600"/>
            <a:ext cx="11582400" cy="1371600"/>
          </a:xfrm>
          <a:prstGeom prst="round2SameRect">
            <a:avLst>
              <a:gd name="adj1" fmla="val 16667"/>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38465113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grpSp>
        <p:nvGrpSpPr>
          <p:cNvPr id="8" name="Group 7"/>
          <p:cNvGrpSpPr/>
          <p:nvPr/>
        </p:nvGrpSpPr>
        <p:grpSpPr>
          <a:xfrm>
            <a:off x="304800" y="228600"/>
            <a:ext cx="11582400" cy="6400800"/>
            <a:chOff x="228600" y="228600"/>
            <a:chExt cx="8686800" cy="6400800"/>
          </a:xfrm>
        </p:grpSpPr>
        <p:sp>
          <p:nvSpPr>
            <p:cNvPr id="5" name="AutoShape 2"/>
            <p:cNvSpPr>
              <a:spLocks noChangeArrowheads="1"/>
            </p:cNvSpPr>
            <p:nvPr userDrawn="1"/>
          </p:nvSpPr>
          <p:spPr bwMode="auto">
            <a:xfrm rot="10800000">
              <a:off x="228600" y="228600"/>
              <a:ext cx="8686800" cy="6400800"/>
            </a:xfrm>
            <a:prstGeom prst="roundRect">
              <a:avLst>
                <a:gd name="adj" fmla="val 3463"/>
              </a:avLst>
            </a:prstGeom>
            <a:gradFill flip="none" rotWithShape="1">
              <a:gsLst>
                <a:gs pos="0">
                  <a:srgbClr val="BCC6DE"/>
                </a:gs>
                <a:gs pos="54000">
                  <a:schemeClr val="bg1"/>
                </a:gs>
              </a:gsLst>
              <a:lin ang="16200000" scaled="1"/>
              <a:tileRect/>
            </a:grad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pic>
          <p:nvPicPr>
            <p:cNvPr id="7" name="Picture 6" descr="boxes.png"/>
            <p:cNvPicPr>
              <a:picLocks noChangeAspect="1"/>
            </p:cNvPicPr>
            <p:nvPr userDrawn="1"/>
          </p:nvPicPr>
          <p:blipFill>
            <a:blip r:embed="rId2" cstate="screen"/>
            <a:srcRect r="5000"/>
            <a:stretch>
              <a:fillRect/>
            </a:stretch>
          </p:blipFill>
          <p:spPr>
            <a:xfrm>
              <a:off x="228600" y="4267200"/>
              <a:ext cx="8686800" cy="2362200"/>
            </a:xfrm>
            <a:prstGeom prst="roundRect">
              <a:avLst>
                <a:gd name="adj" fmla="val 9646"/>
              </a:avLst>
            </a:prstGeom>
          </p:spPr>
        </p:pic>
      </p:grpSp>
      <p:sp>
        <p:nvSpPr>
          <p:cNvPr id="6" name="AutoShape 2"/>
          <p:cNvSpPr>
            <a:spLocks noChangeArrowheads="1"/>
          </p:cNvSpPr>
          <p:nvPr/>
        </p:nvSpPr>
        <p:spPr bwMode="auto">
          <a:xfrm>
            <a:off x="304800" y="228600"/>
            <a:ext cx="11582400" cy="6400800"/>
          </a:xfrm>
          <a:prstGeom prst="roundRect">
            <a:avLst>
              <a:gd name="adj" fmla="val 3463"/>
            </a:avLst>
          </a:prstGeom>
          <a:no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sz="1800" dirty="0">
              <a:ln w="19050">
                <a:solidFill>
                  <a:schemeClr val="tx1"/>
                </a:solidFill>
              </a:ln>
            </a:endParaRPr>
          </a:p>
        </p:txBody>
      </p:sp>
    </p:spTree>
    <p:extLst>
      <p:ext uri="{BB962C8B-B14F-4D97-AF65-F5344CB8AC3E}">
        <p14:creationId xmlns:p14="http://schemas.microsoft.com/office/powerpoint/2010/main" val="10442291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28169353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172201"/>
            <a:ext cx="2844800" cy="365125"/>
          </a:xfrm>
          <a:prstGeom prst="rect">
            <a:avLst/>
          </a:prstGeom>
        </p:spPr>
        <p:txBody>
          <a:bodyPr/>
          <a:lstStyle>
            <a:lvl1pPr>
              <a:defRPr/>
            </a:lvl1pPr>
          </a:lstStyle>
          <a:p>
            <a:fld id="{DED2F18B-6323-43E8-89AE-D79792C585E6}" type="datetimeFigureOut">
              <a:rPr lang="en-US" smtClean="0"/>
              <a:t>11/6/2018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1BD570A-5C33-43C2-A58B-55B310618B11}" type="slidenum">
              <a:rPr lang="en-US" smtClean="0"/>
              <a:t>‹#›</a:t>
            </a:fld>
            <a:endParaRPr lang="en-US"/>
          </a:p>
        </p:txBody>
      </p:sp>
    </p:spTree>
    <p:extLst>
      <p:ext uri="{BB962C8B-B14F-4D97-AF65-F5344CB8AC3E}">
        <p14:creationId xmlns:p14="http://schemas.microsoft.com/office/powerpoint/2010/main" val="12362919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2"/>
          <p:cNvSpPr>
            <a:spLocks noChangeArrowheads="1"/>
          </p:cNvSpPr>
          <p:nvPr/>
        </p:nvSpPr>
        <p:spPr bwMode="auto">
          <a:xfrm rot="10800000">
            <a:off x="304800" y="228600"/>
            <a:ext cx="11582400" cy="6400800"/>
          </a:xfrm>
          <a:prstGeom prst="roundRect">
            <a:avLst>
              <a:gd name="adj" fmla="val 3463"/>
            </a:avLst>
          </a:prstGeom>
          <a:gradFill flip="none" rotWithShape="1">
            <a:gsLst>
              <a:gs pos="0">
                <a:srgbClr val="BCC6DE"/>
              </a:gs>
              <a:gs pos="54000">
                <a:schemeClr val="bg1"/>
              </a:gs>
            </a:gsLst>
            <a:lin ang="16200000" scaled="1"/>
            <a:tileRect/>
          </a:grad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Round Same Side Corner Rectangle 12"/>
          <p:cNvSpPr/>
          <p:nvPr/>
        </p:nvSpPr>
        <p:spPr>
          <a:xfrm>
            <a:off x="304800" y="228600"/>
            <a:ext cx="11582400" cy="1371600"/>
          </a:xfrm>
          <a:prstGeom prst="round2SameRect">
            <a:avLst>
              <a:gd name="adj1" fmla="val 16667"/>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boxes.png"/>
          <p:cNvPicPr>
            <a:picLocks noChangeAspect="1"/>
          </p:cNvPicPr>
          <p:nvPr/>
        </p:nvPicPr>
        <p:blipFill>
          <a:blip r:embed="rId13" cstate="screen">
            <a:lum bright="10000"/>
          </a:blip>
          <a:srcRect r="5000"/>
          <a:stretch>
            <a:fillRect/>
          </a:stretch>
        </p:blipFill>
        <p:spPr>
          <a:xfrm>
            <a:off x="304800" y="4267200"/>
            <a:ext cx="11582400" cy="2362200"/>
          </a:xfrm>
          <a:prstGeom prst="roundRect">
            <a:avLst>
              <a:gd name="adj" fmla="val 9646"/>
            </a:avLst>
          </a:prstGeom>
        </p:spPr>
      </p:pic>
      <p:sp>
        <p:nvSpPr>
          <p:cNvPr id="1027" name="Title Placeholder 1"/>
          <p:cNvSpPr>
            <a:spLocks noGrp="1"/>
          </p:cNvSpPr>
          <p:nvPr>
            <p:ph type="title"/>
          </p:nvPr>
        </p:nvSpPr>
        <p:spPr bwMode="auto">
          <a:xfrm>
            <a:off x="609600" y="3048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609600" y="1828801"/>
            <a:ext cx="10972800" cy="4343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65600" y="617220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737600" y="6172201"/>
            <a:ext cx="2844800" cy="365125"/>
          </a:xfrm>
          <a:prstGeom prst="rect">
            <a:avLst/>
          </a:prstGeom>
        </p:spPr>
        <p:txBody>
          <a:bodyPr vert="horz" lIns="91440" tIns="45720" rIns="91440" bIns="45720" rtlCol="0" anchor="ctr"/>
          <a:lstStyle>
            <a:lvl1pPr algn="r" fontAlgn="auto">
              <a:spcBef>
                <a:spcPts val="0"/>
              </a:spcBef>
              <a:spcAft>
                <a:spcPts val="0"/>
              </a:spcAft>
              <a:defRPr sz="1200" b="0" i="1">
                <a:solidFill>
                  <a:schemeClr val="accent1"/>
                </a:solidFill>
                <a:latin typeface="+mn-lt"/>
              </a:defRPr>
            </a:lvl1pPr>
          </a:lstStyle>
          <a:p>
            <a:fld id="{C1BD570A-5C33-43C2-A58B-55B310618B11}" type="slidenum">
              <a:rPr lang="en-US" smtClean="0"/>
              <a:t>‹#›</a:t>
            </a:fld>
            <a:endParaRPr lang="en-US"/>
          </a:p>
        </p:txBody>
      </p:sp>
      <p:sp>
        <p:nvSpPr>
          <p:cNvPr id="12" name="AutoShape 2"/>
          <p:cNvSpPr>
            <a:spLocks noChangeArrowheads="1"/>
          </p:cNvSpPr>
          <p:nvPr/>
        </p:nvSpPr>
        <p:spPr bwMode="auto">
          <a:xfrm>
            <a:off x="304800" y="228600"/>
            <a:ext cx="11582400" cy="6400800"/>
          </a:xfrm>
          <a:prstGeom prst="roundRect">
            <a:avLst>
              <a:gd name="adj" fmla="val 3463"/>
            </a:avLst>
          </a:prstGeom>
          <a:noFill/>
          <a:ln w="12700">
            <a:solidFill>
              <a:srgbClr val="5E7B94"/>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4" name="Rectangle 2"/>
          <p:cNvSpPr>
            <a:spLocks noChangeArrowheads="1"/>
          </p:cNvSpPr>
          <p:nvPr/>
        </p:nvSpPr>
        <p:spPr bwMode="auto">
          <a:xfrm>
            <a:off x="304800" y="1524000"/>
            <a:ext cx="11582400" cy="76200"/>
          </a:xfrm>
          <a:prstGeom prst="rect">
            <a:avLst/>
          </a:prstGeom>
          <a:gradFill rotWithShape="0">
            <a:gsLst>
              <a:gs pos="0">
                <a:srgbClr val="6C8D23"/>
              </a:gs>
              <a:gs pos="50000">
                <a:srgbClr val="87B33A"/>
              </a:gs>
              <a:gs pos="100000">
                <a:srgbClr val="6C8D23"/>
              </a:gs>
            </a:gsLst>
            <a:lin ang="5400000" scaled="1"/>
          </a:gradFill>
          <a:ln w="9525">
            <a:solidFill>
              <a:srgbClr val="7A9E27"/>
            </a:solidFill>
            <a:miter lim="800000"/>
            <a:headEnd/>
            <a:tailEnd/>
          </a:ln>
          <a:effectLst/>
        </p:spPr>
        <p:txBody>
          <a:bodyPr vert="horz" wrap="square" lIns="91440" tIns="45720" rIns="91440" bIns="45720" numCol="1" anchor="t" anchorCtr="0" compatLnSpc="1">
            <a:prstTxWarp prst="textNoShape">
              <a:avLst/>
            </a:prstTxWarp>
          </a:bodyPr>
          <a:lstStyle/>
          <a:p>
            <a:endParaRPr lang="en-US" sz="1800" dirty="0"/>
          </a:p>
        </p:txBody>
      </p:sp>
      <p:pic>
        <p:nvPicPr>
          <p:cNvPr id="15" name="Picture 14" descr="JL-Logo (AWD Tagline).jpg"/>
          <p:cNvPicPr>
            <a:picLocks noChangeAspect="1"/>
          </p:cNvPicPr>
          <p:nvPr/>
        </p:nvPicPr>
        <p:blipFill>
          <a:blip r:embed="rId14" cstate="screen">
            <a:clrChange>
              <a:clrFrom>
                <a:srgbClr val="FDFDFD"/>
              </a:clrFrom>
              <a:clrTo>
                <a:srgbClr val="FDFDFD">
                  <a:alpha val="0"/>
                </a:srgbClr>
              </a:clrTo>
            </a:clrChange>
          </a:blip>
          <a:srcRect b="18944"/>
          <a:stretch>
            <a:fillRect/>
          </a:stretch>
        </p:blipFill>
        <p:spPr>
          <a:xfrm>
            <a:off x="586248" y="6324600"/>
            <a:ext cx="2055353" cy="228600"/>
          </a:xfrm>
          <a:prstGeom prst="rect">
            <a:avLst/>
          </a:prstGeom>
          <a:effectLst/>
        </p:spPr>
      </p:pic>
    </p:spTree>
    <p:extLst>
      <p:ext uri="{BB962C8B-B14F-4D97-AF65-F5344CB8AC3E}">
        <p14:creationId xmlns:p14="http://schemas.microsoft.com/office/powerpoint/2010/main" val="42853942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ctr" rtl="0" eaLnBrk="0" fontAlgn="base" hangingPunct="0">
        <a:spcBef>
          <a:spcPct val="0"/>
        </a:spcBef>
        <a:spcAft>
          <a:spcPct val="0"/>
        </a:spcAft>
        <a:defRPr sz="4400" b="1" kern="1200" cap="none" spc="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55000" endA="300" endPos="45500" dir="5400000" sy="-100000" algn="bl" rotWithShape="0"/>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ts val="600"/>
        </a:spcAft>
        <a:buSzPct val="100000"/>
        <a:buFontTx/>
        <a:buBlip>
          <a:blip r:embed="rId15"/>
        </a:buBlip>
        <a:defRPr sz="2400" kern="1200">
          <a:solidFill>
            <a:schemeClr val="bg2">
              <a:lumMod val="10000"/>
            </a:schemeClr>
          </a:solidFill>
          <a:latin typeface="+mn-lt"/>
          <a:ea typeface="+mn-ea"/>
          <a:cs typeface="+mn-cs"/>
        </a:defRPr>
      </a:lvl1pPr>
      <a:lvl2pPr marL="742950" indent="-285750" algn="l" rtl="0" eaLnBrk="0" fontAlgn="base" hangingPunct="0">
        <a:spcBef>
          <a:spcPct val="20000"/>
        </a:spcBef>
        <a:spcAft>
          <a:spcPts val="600"/>
        </a:spcAft>
        <a:buClr>
          <a:schemeClr val="accent6">
            <a:lumMod val="50000"/>
          </a:schemeClr>
        </a:buClr>
        <a:buFont typeface="Courier New" pitchFamily="49" charset="0"/>
        <a:buChar char="o"/>
        <a:defRPr sz="2000" kern="1200">
          <a:solidFill>
            <a:schemeClr val="bg2">
              <a:lumMod val="10000"/>
            </a:schemeClr>
          </a:solidFill>
          <a:latin typeface="+mn-lt"/>
          <a:ea typeface="+mn-ea"/>
          <a:cs typeface="+mn-cs"/>
        </a:defRPr>
      </a:lvl2pPr>
      <a:lvl3pPr marL="1143000" indent="-228600" algn="l" rtl="0" eaLnBrk="0" fontAlgn="base" hangingPunct="0">
        <a:spcBef>
          <a:spcPct val="20000"/>
        </a:spcBef>
        <a:spcAft>
          <a:spcPts val="600"/>
        </a:spcAft>
        <a:buClr>
          <a:schemeClr val="accent6">
            <a:lumMod val="50000"/>
          </a:schemeClr>
        </a:buClr>
        <a:buFont typeface="Arial" charset="0"/>
        <a:buChar char="•"/>
        <a:defRPr sz="1800" kern="1200">
          <a:solidFill>
            <a:schemeClr val="bg2">
              <a:lumMod val="10000"/>
            </a:schemeClr>
          </a:solidFill>
          <a:latin typeface="+mn-lt"/>
          <a:ea typeface="+mn-ea"/>
          <a:cs typeface="+mn-cs"/>
        </a:defRPr>
      </a:lvl3pPr>
      <a:lvl4pPr marL="1600200" indent="-228600" algn="l" rtl="0" eaLnBrk="0" fontAlgn="base" hangingPunct="0">
        <a:spcBef>
          <a:spcPct val="20000"/>
        </a:spcBef>
        <a:spcAft>
          <a:spcPts val="600"/>
        </a:spcAft>
        <a:buClr>
          <a:schemeClr val="accent6">
            <a:lumMod val="50000"/>
          </a:schemeClr>
        </a:buClr>
        <a:buFont typeface="Arial" charset="0"/>
        <a:buChar char="–"/>
        <a:defRPr sz="1600" kern="1200">
          <a:solidFill>
            <a:schemeClr val="bg2">
              <a:lumMod val="10000"/>
            </a:schemeClr>
          </a:solidFill>
          <a:latin typeface="+mn-lt"/>
          <a:ea typeface="+mn-ea"/>
          <a:cs typeface="+mn-cs"/>
        </a:defRPr>
      </a:lvl4pPr>
      <a:lvl5pPr marL="2057400" indent="-228600" algn="l" rtl="0" eaLnBrk="0" fontAlgn="base" hangingPunct="0">
        <a:spcBef>
          <a:spcPct val="20000"/>
        </a:spcBef>
        <a:spcAft>
          <a:spcPts val="600"/>
        </a:spcAft>
        <a:buClr>
          <a:schemeClr val="accent6">
            <a:lumMod val="50000"/>
          </a:schemeClr>
        </a:buClr>
        <a:buFont typeface="Arial" charset="0"/>
        <a:buChar char="»"/>
        <a:defRPr sz="16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3810AD-EEFA-4497-900C-7389E2D50B3E}" type="slidenum">
              <a:rPr lang="en-US" smtClean="0"/>
              <a:pPr>
                <a:defRPr/>
              </a:pPr>
              <a:t>1</a:t>
            </a:fld>
            <a:endParaRPr lang="en-US" dirty="0"/>
          </a:p>
        </p:txBody>
      </p:sp>
      <p:sp>
        <p:nvSpPr>
          <p:cNvPr id="3" name="Title 2"/>
          <p:cNvSpPr>
            <a:spLocks noGrp="1"/>
          </p:cNvSpPr>
          <p:nvPr>
            <p:ph type="ctrTitle"/>
          </p:nvPr>
        </p:nvSpPr>
        <p:spPr/>
        <p:txBody>
          <a:bodyPr/>
          <a:lstStyle/>
          <a:p>
            <a:pPr algn="ctr"/>
            <a:r>
              <a:rPr lang="en-US" sz="4400" cap="small" dirty="0" smtClean="0">
                <a:latin typeface="Arial" panose="020B0604020202020204" pitchFamily="34" charset="0"/>
                <a:cs typeface="Arial" panose="020B0604020202020204" pitchFamily="34" charset="0"/>
              </a:rPr>
              <a:t>Employment Liability and Claims:</a:t>
            </a:r>
            <a:br>
              <a:rPr lang="en-US" sz="4400" cap="small" dirty="0" smtClean="0">
                <a:latin typeface="Arial" panose="020B0604020202020204" pitchFamily="34" charset="0"/>
                <a:cs typeface="Arial" panose="020B0604020202020204" pitchFamily="34" charset="0"/>
              </a:rPr>
            </a:br>
            <a:r>
              <a:rPr lang="en-US" sz="4400" cap="small" dirty="0" smtClean="0">
                <a:latin typeface="Arial" panose="020B0604020202020204" pitchFamily="34" charset="0"/>
                <a:cs typeface="Arial" panose="020B0604020202020204" pitchFamily="34" charset="0"/>
              </a:rPr>
              <a:t>Hot Topics And Trends </a:t>
            </a:r>
            <a:endParaRPr lang="en-US" sz="4400" cap="small"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5283200" y="2820691"/>
            <a:ext cx="6299200" cy="836910"/>
          </a:xfrm>
        </p:spPr>
        <p:txBody>
          <a:bodyPr/>
          <a:lstStyle/>
          <a:p>
            <a:pPr>
              <a:spcBef>
                <a:spcPts val="0"/>
              </a:spcBef>
            </a:pPr>
            <a:endParaRPr lang="en-US" i="1" dirty="0" smtClean="0"/>
          </a:p>
          <a:p>
            <a:pPr>
              <a:spcBef>
                <a:spcPts val="0"/>
              </a:spcBef>
            </a:pPr>
            <a:r>
              <a:rPr lang="en-US" i="1" dirty="0" smtClean="0"/>
              <a:t>Presented </a:t>
            </a:r>
            <a:r>
              <a:rPr lang="en-US" i="1" dirty="0"/>
              <a:t>by:</a:t>
            </a:r>
          </a:p>
          <a:p>
            <a:pPr>
              <a:spcBef>
                <a:spcPts val="0"/>
              </a:spcBef>
            </a:pPr>
            <a:r>
              <a:rPr lang="en-US" dirty="0" smtClean="0"/>
              <a:t>Sander van der Heide</a:t>
            </a:r>
            <a:endParaRPr lang="en-US" dirty="0"/>
          </a:p>
          <a:p>
            <a:pPr>
              <a:spcBef>
                <a:spcPts val="0"/>
              </a:spcBef>
            </a:pPr>
            <a:endParaRPr lang="en-US" dirty="0" smtClean="0"/>
          </a:p>
          <a:p>
            <a:pPr>
              <a:spcBef>
                <a:spcPts val="0"/>
              </a:spcBef>
            </a:pPr>
            <a:r>
              <a:rPr lang="en-US" dirty="0" smtClean="0"/>
              <a:t>November 1, 2018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76" y="2212009"/>
            <a:ext cx="3290324" cy="391705"/>
          </a:xfrm>
          <a:prstGeom prst="rect">
            <a:avLst/>
          </a:prstGeom>
        </p:spPr>
      </p:pic>
    </p:spTree>
    <p:extLst>
      <p:ext uri="{BB962C8B-B14F-4D97-AF65-F5344CB8AC3E}">
        <p14:creationId xmlns:p14="http://schemas.microsoft.com/office/powerpoint/2010/main" val="2022457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Rights </a:t>
            </a:r>
            <a:endParaRPr lang="en-US" dirty="0"/>
          </a:p>
        </p:txBody>
      </p:sp>
      <p:sp>
        <p:nvSpPr>
          <p:cNvPr id="3" name="Content Placeholder 2"/>
          <p:cNvSpPr>
            <a:spLocks noGrp="1"/>
          </p:cNvSpPr>
          <p:nvPr>
            <p:ph idx="1"/>
          </p:nvPr>
        </p:nvSpPr>
        <p:spPr>
          <a:xfrm>
            <a:off x="609599" y="1751310"/>
            <a:ext cx="11107119" cy="4633992"/>
          </a:xfrm>
        </p:spPr>
        <p:txBody>
          <a:bodyPr/>
          <a:lstStyle/>
          <a:p>
            <a:r>
              <a:rPr lang="en-US" i="1" dirty="0" smtClean="0"/>
              <a:t>Perez v. City of Roseville </a:t>
            </a:r>
            <a:r>
              <a:rPr lang="en-US" dirty="0" smtClean="0"/>
              <a:t>(9th Cir. Feb. 2018):</a:t>
            </a:r>
          </a:p>
          <a:p>
            <a:pPr lvl="1"/>
            <a:r>
              <a:rPr lang="en-US" sz="2400" b="1" u="sng" dirty="0" smtClean="0"/>
              <a:t>Holding</a:t>
            </a:r>
            <a:r>
              <a:rPr lang="en-US" sz="2400" b="1" dirty="0" smtClean="0"/>
              <a:t>: </a:t>
            </a:r>
            <a:r>
              <a:rPr lang="en-US" sz="2400" dirty="0" smtClean="0"/>
              <a:t>A public entity violated an employee’s privacy rights when it terminated the officer for having a private, off-duty extramarital affair with a fellow police officer.</a:t>
            </a:r>
          </a:p>
          <a:p>
            <a:pPr lvl="1"/>
            <a:r>
              <a:rPr lang="en-US" sz="2400" b="1" u="sng" dirty="0" smtClean="0"/>
              <a:t>Test</a:t>
            </a:r>
            <a:r>
              <a:rPr lang="en-US" sz="2400" b="1" dirty="0" smtClean="0"/>
              <a:t>: </a:t>
            </a:r>
            <a:r>
              <a:rPr lang="en-US" sz="2400" dirty="0" smtClean="0"/>
              <a:t>To take action, an employee’s private off-duty conduct must negatively impact the on-the-job performance or violate a regulation that is  constitutionally permissible and narrow. </a:t>
            </a:r>
          </a:p>
          <a:p>
            <a:pPr lvl="1"/>
            <a:endParaRPr lang="en-US" sz="2000" dirty="0" smtClean="0"/>
          </a:p>
        </p:txBody>
      </p:sp>
    </p:spTree>
    <p:extLst>
      <p:ext uri="{BB962C8B-B14F-4D97-AF65-F5344CB8AC3E}">
        <p14:creationId xmlns:p14="http://schemas.microsoft.com/office/powerpoint/2010/main" val="9939588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Rights </a:t>
            </a:r>
            <a:r>
              <a:rPr lang="en-US" dirty="0" smtClean="0"/>
              <a:t>(cont.)</a:t>
            </a:r>
            <a:endParaRPr lang="en-US" dirty="0"/>
          </a:p>
        </p:txBody>
      </p:sp>
      <p:sp>
        <p:nvSpPr>
          <p:cNvPr id="3" name="Content Placeholder 2"/>
          <p:cNvSpPr>
            <a:spLocks noGrp="1"/>
          </p:cNvSpPr>
          <p:nvPr>
            <p:ph idx="1"/>
          </p:nvPr>
        </p:nvSpPr>
        <p:spPr/>
        <p:txBody>
          <a:bodyPr/>
          <a:lstStyle/>
          <a:p>
            <a:r>
              <a:rPr lang="en-US" i="1" dirty="0"/>
              <a:t>Hurley v. California Dept. of Parks and Recreation </a:t>
            </a:r>
            <a:r>
              <a:rPr lang="en-US" dirty="0"/>
              <a:t>(Feb. 2018): </a:t>
            </a:r>
          </a:p>
          <a:p>
            <a:pPr lvl="1"/>
            <a:r>
              <a:rPr lang="en-US" sz="2400" b="1" u="sng" dirty="0"/>
              <a:t>Holding</a:t>
            </a:r>
            <a:r>
              <a:rPr lang="en-US" sz="2400" b="1" dirty="0"/>
              <a:t>: </a:t>
            </a:r>
            <a:r>
              <a:rPr lang="en-US" sz="2400" dirty="0"/>
              <a:t>An employer will violate the Information Privacy Act if they </a:t>
            </a:r>
            <a:r>
              <a:rPr lang="en-US" sz="2400" dirty="0" smtClean="0"/>
              <a:t>disclose personal </a:t>
            </a:r>
            <a:r>
              <a:rPr lang="en-US" sz="2400" dirty="0"/>
              <a:t>information </a:t>
            </a:r>
            <a:r>
              <a:rPr lang="en-US" sz="2400" dirty="0" smtClean="0"/>
              <a:t>about employees to </a:t>
            </a:r>
            <a:r>
              <a:rPr lang="en-US" sz="2400" dirty="0"/>
              <a:t>other employees when </a:t>
            </a:r>
            <a:r>
              <a:rPr lang="en-US" sz="2400" dirty="0" smtClean="0"/>
              <a:t>the disclosure is not relevant and necessary to the performance of official duties.  </a:t>
            </a:r>
          </a:p>
          <a:p>
            <a:pPr lvl="1"/>
            <a:r>
              <a:rPr lang="en-US" sz="2400" b="1" u="sng" dirty="0" smtClean="0"/>
              <a:t>Key Facts:</a:t>
            </a:r>
          </a:p>
          <a:p>
            <a:pPr lvl="2"/>
            <a:r>
              <a:rPr lang="en-US" sz="2000" dirty="0" smtClean="0"/>
              <a:t>Plaintiff’s </a:t>
            </a:r>
            <a:r>
              <a:rPr lang="en-US" sz="2000" dirty="0"/>
              <a:t>supervisor disclosed information to </a:t>
            </a:r>
            <a:r>
              <a:rPr lang="en-US" sz="2000" dirty="0" smtClean="0"/>
              <a:t>non-supervisory </a:t>
            </a:r>
            <a:r>
              <a:rPr lang="en-US" sz="2000" dirty="0"/>
              <a:t>employee about Plaintiff’s failure to pass probation. </a:t>
            </a:r>
            <a:endParaRPr lang="en-US" sz="2000" dirty="0" smtClean="0"/>
          </a:p>
          <a:p>
            <a:pPr lvl="2"/>
            <a:r>
              <a:rPr lang="en-US" sz="2000" dirty="0" smtClean="0"/>
              <a:t>The manager provided Plaintiff’s </a:t>
            </a:r>
            <a:r>
              <a:rPr lang="en-US" sz="2000" dirty="0"/>
              <a:t>supervisor </a:t>
            </a:r>
            <a:r>
              <a:rPr lang="en-US" sz="2000" dirty="0" smtClean="0"/>
              <a:t>with the supervisor’s desk file on Plaintiff while the supervisor </a:t>
            </a:r>
            <a:r>
              <a:rPr lang="en-US" sz="2000" dirty="0"/>
              <a:t>was on </a:t>
            </a:r>
            <a:r>
              <a:rPr lang="en-US" sz="2000" dirty="0" smtClean="0"/>
              <a:t>leave.</a:t>
            </a:r>
            <a:endParaRPr lang="en-US" dirty="0"/>
          </a:p>
        </p:txBody>
      </p:sp>
    </p:spTree>
    <p:extLst>
      <p:ext uri="{BB962C8B-B14F-4D97-AF65-F5344CB8AC3E}">
        <p14:creationId xmlns:p14="http://schemas.microsoft.com/office/powerpoint/2010/main" val="34956186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2339" y="2061275"/>
            <a:ext cx="9701939" cy="2585323"/>
          </a:xfrm>
          <a:prstGeom prst="rect">
            <a:avLst/>
          </a:prstGeom>
          <a:noFill/>
        </p:spPr>
        <p:txBody>
          <a:bodyPr wrap="square" rtlCol="0">
            <a:spAutoFit/>
          </a:bodyPr>
          <a:lstStyle/>
          <a:p>
            <a:pPr algn="ctr"/>
            <a:r>
              <a:rPr lang="en-US" sz="5400" b="1" cap="small" dirty="0" smtClean="0">
                <a:solidFill>
                  <a:schemeClr val="bg2">
                    <a:lumMod val="10000"/>
                  </a:schemeClr>
                </a:solidFill>
                <a:latin typeface="+mj-lt"/>
              </a:rPr>
              <a:t>Disability Rights </a:t>
            </a:r>
          </a:p>
          <a:p>
            <a:pPr algn="ctr"/>
            <a:r>
              <a:rPr lang="en-US" sz="5400" b="1" cap="small" dirty="0" smtClean="0">
                <a:solidFill>
                  <a:schemeClr val="bg2">
                    <a:lumMod val="10000"/>
                  </a:schemeClr>
                </a:solidFill>
                <a:latin typeface="+mj-lt"/>
              </a:rPr>
              <a:t>&amp;</a:t>
            </a:r>
          </a:p>
          <a:p>
            <a:pPr algn="ctr"/>
            <a:r>
              <a:rPr lang="en-US" sz="5400" b="1" cap="small" dirty="0" smtClean="0">
                <a:solidFill>
                  <a:schemeClr val="bg2">
                    <a:lumMod val="10000"/>
                  </a:schemeClr>
                </a:solidFill>
                <a:latin typeface="+mj-lt"/>
              </a:rPr>
              <a:t>Workers’ Compensation </a:t>
            </a:r>
            <a:endParaRPr lang="en-US" sz="5400" b="1" cap="small" dirty="0">
              <a:solidFill>
                <a:schemeClr val="bg2">
                  <a:lumMod val="10000"/>
                </a:schemeClr>
              </a:solidFill>
              <a:latin typeface="+mj-lt"/>
            </a:endParaRPr>
          </a:p>
        </p:txBody>
      </p:sp>
    </p:spTree>
    <p:extLst>
      <p:ext uri="{BB962C8B-B14F-4D97-AF65-F5344CB8AC3E}">
        <p14:creationId xmlns:p14="http://schemas.microsoft.com/office/powerpoint/2010/main" val="41923360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Disability?</a:t>
            </a:r>
            <a:endParaRPr lang="en-US" dirty="0"/>
          </a:p>
        </p:txBody>
      </p:sp>
      <p:sp>
        <p:nvSpPr>
          <p:cNvPr id="3" name="Content Placeholder 2"/>
          <p:cNvSpPr>
            <a:spLocks noGrp="1"/>
          </p:cNvSpPr>
          <p:nvPr>
            <p:ph idx="1"/>
          </p:nvPr>
        </p:nvSpPr>
        <p:spPr/>
        <p:txBody>
          <a:bodyPr/>
          <a:lstStyle/>
          <a:p>
            <a:r>
              <a:rPr lang="en-US" dirty="0" smtClean="0"/>
              <a:t>Fair Employment and Housing Act: </a:t>
            </a:r>
          </a:p>
          <a:p>
            <a:pPr lvl="1"/>
            <a:r>
              <a:rPr lang="en-US" dirty="0" smtClean="0"/>
              <a:t>A physical or mental disorder that affects a specified body system and limits a major life activity.</a:t>
            </a:r>
          </a:p>
          <a:p>
            <a:r>
              <a:rPr lang="en-US" dirty="0" smtClean="0"/>
              <a:t>Americans with Disabilities Act: </a:t>
            </a:r>
          </a:p>
          <a:p>
            <a:pPr lvl="1"/>
            <a:r>
              <a:rPr lang="en-US" dirty="0" smtClean="0"/>
              <a:t>A physical or mental impairment that substantially limits one or more major life activities</a:t>
            </a:r>
          </a:p>
          <a:p>
            <a:pPr lvl="1"/>
            <a:endParaRPr lang="en-US" dirty="0"/>
          </a:p>
        </p:txBody>
      </p:sp>
      <p:sp>
        <p:nvSpPr>
          <p:cNvPr id="4" name="Slide Number Placeholder 3"/>
          <p:cNvSpPr>
            <a:spLocks noGrp="1"/>
          </p:cNvSpPr>
          <p:nvPr>
            <p:ph type="sldNum" sz="quarter" idx="12"/>
          </p:nvPr>
        </p:nvSpPr>
        <p:spPr/>
        <p:txBody>
          <a:bodyPr/>
          <a:lstStyle/>
          <a:p>
            <a:pPr>
              <a:defRPr/>
            </a:pPr>
            <a:fld id="{DB1C8967-CD80-48AC-84D7-DEA49E55CC33}" type="slidenum">
              <a:rPr lang="en-US" smtClean="0"/>
              <a:pPr>
                <a:defRPr/>
              </a:pPr>
              <a:t>13</a:t>
            </a:fld>
            <a:endParaRPr lang="en-US" dirty="0"/>
          </a:p>
        </p:txBody>
      </p:sp>
    </p:spTree>
    <p:extLst>
      <p:ext uri="{BB962C8B-B14F-4D97-AF65-F5344CB8AC3E}">
        <p14:creationId xmlns:p14="http://schemas.microsoft.com/office/powerpoint/2010/main" val="14296273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Defined – “Limits” </a:t>
            </a:r>
            <a:endParaRPr lang="en-US" dirty="0"/>
          </a:p>
        </p:txBody>
      </p:sp>
      <p:sp>
        <p:nvSpPr>
          <p:cNvPr id="3" name="Content Placeholder 2"/>
          <p:cNvSpPr>
            <a:spLocks noGrp="1"/>
          </p:cNvSpPr>
          <p:nvPr>
            <p:ph idx="1"/>
          </p:nvPr>
        </p:nvSpPr>
        <p:spPr/>
        <p:txBody>
          <a:bodyPr/>
          <a:lstStyle/>
          <a:p>
            <a:pPr eaLnBrk="1" hangingPunct="1"/>
            <a:r>
              <a:rPr lang="en-US" sz="2800" dirty="0"/>
              <a:t>When Does a Condition “Limit” a Major Activity?</a:t>
            </a:r>
          </a:p>
          <a:p>
            <a:pPr lvl="1" eaLnBrk="1" hangingPunct="1"/>
            <a:r>
              <a:rPr lang="en-US" sz="2400" dirty="0"/>
              <a:t>Old Definition:  Makes achievement difficult</a:t>
            </a:r>
          </a:p>
          <a:p>
            <a:pPr lvl="1" eaLnBrk="1" hangingPunct="1"/>
            <a:r>
              <a:rPr lang="en-US" sz="2400" dirty="0"/>
              <a:t>New Definition:</a:t>
            </a:r>
          </a:p>
          <a:p>
            <a:pPr lvl="2" eaLnBrk="1" hangingPunct="1"/>
            <a:r>
              <a:rPr lang="en-US" sz="2000" dirty="0"/>
              <a:t>Individualized assessment</a:t>
            </a:r>
          </a:p>
          <a:p>
            <a:pPr lvl="2" eaLnBrk="1" hangingPunct="1"/>
            <a:r>
              <a:rPr lang="en-US" sz="2000" dirty="0"/>
              <a:t>What most people in general population can perform with little or no difficulty</a:t>
            </a:r>
          </a:p>
          <a:p>
            <a:pPr lvl="2" eaLnBrk="1" hangingPunct="1"/>
            <a:r>
              <a:rPr lang="en-US" sz="2000" dirty="0"/>
              <a:t>Peer group’s ability to perform</a:t>
            </a:r>
          </a:p>
          <a:p>
            <a:pPr lvl="2" eaLnBrk="1" hangingPunct="1"/>
            <a:r>
              <a:rPr lang="en-US" sz="2000" dirty="0"/>
              <a:t>Employee’s ability to perform in absence of </a:t>
            </a:r>
            <a:r>
              <a:rPr lang="en-US" sz="2000" dirty="0" smtClean="0"/>
              <a:t>disability</a:t>
            </a:r>
          </a:p>
          <a:p>
            <a:pPr lvl="2" eaLnBrk="1" hangingPunct="1"/>
            <a:r>
              <a:rPr lang="en-US" sz="2000" dirty="0" smtClean="0"/>
              <a:t>Includes issues with major bodily functions</a:t>
            </a:r>
            <a:endParaRPr lang="en-US" sz="2000" dirty="0"/>
          </a:p>
        </p:txBody>
      </p:sp>
    </p:spTree>
    <p:extLst>
      <p:ext uri="{BB962C8B-B14F-4D97-AF65-F5344CB8AC3E}">
        <p14:creationId xmlns:p14="http://schemas.microsoft.com/office/powerpoint/2010/main" val="14664779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Doesn’t Count?</a:t>
            </a:r>
            <a:endParaRPr lang="en-US" dirty="0"/>
          </a:p>
        </p:txBody>
      </p:sp>
      <p:sp>
        <p:nvSpPr>
          <p:cNvPr id="3" name="Content Placeholder 2"/>
          <p:cNvSpPr>
            <a:spLocks noGrp="1"/>
          </p:cNvSpPr>
          <p:nvPr>
            <p:ph idx="1"/>
          </p:nvPr>
        </p:nvSpPr>
        <p:spPr/>
        <p:txBody>
          <a:bodyPr/>
          <a:lstStyle/>
          <a:p>
            <a:r>
              <a:rPr lang="en-US" dirty="0"/>
              <a:t>Statutorily excluded conditions:</a:t>
            </a:r>
          </a:p>
          <a:p>
            <a:pPr lvl="1"/>
            <a:r>
              <a:rPr lang="en-US" sz="2400" dirty="0"/>
              <a:t>Current use of illegal drugs</a:t>
            </a:r>
          </a:p>
          <a:p>
            <a:pPr lvl="1"/>
            <a:r>
              <a:rPr lang="en-US" sz="2400" dirty="0"/>
              <a:t>Compulsive gambling</a:t>
            </a:r>
          </a:p>
          <a:p>
            <a:pPr lvl="1"/>
            <a:r>
              <a:rPr lang="en-US" sz="2400" dirty="0"/>
              <a:t>Kleptomania</a:t>
            </a:r>
          </a:p>
          <a:p>
            <a:pPr lvl="1"/>
            <a:r>
              <a:rPr lang="en-US" sz="2400" dirty="0"/>
              <a:t>Sexual Behavior Disorders</a:t>
            </a:r>
          </a:p>
        </p:txBody>
      </p:sp>
    </p:spTree>
    <p:extLst>
      <p:ext uri="{BB962C8B-B14F-4D97-AF65-F5344CB8AC3E}">
        <p14:creationId xmlns:p14="http://schemas.microsoft.com/office/powerpoint/2010/main" val="22661664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Doesn’t Count?</a:t>
            </a:r>
            <a:endParaRPr lang="en-US" dirty="0"/>
          </a:p>
        </p:txBody>
      </p:sp>
      <p:sp>
        <p:nvSpPr>
          <p:cNvPr id="3" name="Content Placeholder 2"/>
          <p:cNvSpPr>
            <a:spLocks noGrp="1"/>
          </p:cNvSpPr>
          <p:nvPr>
            <p:ph idx="1"/>
          </p:nvPr>
        </p:nvSpPr>
        <p:spPr/>
        <p:txBody>
          <a:bodyPr/>
          <a:lstStyle/>
          <a:p>
            <a:pPr eaLnBrk="1" hangingPunct="1"/>
            <a:r>
              <a:rPr lang="en-US" dirty="0"/>
              <a:t>Conditions that are mild, which do not limit a major life activity</a:t>
            </a:r>
          </a:p>
          <a:p>
            <a:pPr lvl="1" eaLnBrk="1" hangingPunct="1"/>
            <a:r>
              <a:rPr lang="en-US" sz="2400" dirty="0"/>
              <a:t>Common cold</a:t>
            </a:r>
          </a:p>
          <a:p>
            <a:pPr lvl="1" eaLnBrk="1" hangingPunct="1"/>
            <a:r>
              <a:rPr lang="en-US" sz="2400" dirty="0"/>
              <a:t>Flu</a:t>
            </a:r>
          </a:p>
          <a:p>
            <a:pPr lvl="1" eaLnBrk="1" hangingPunct="1"/>
            <a:r>
              <a:rPr lang="en-US" sz="2400" dirty="0"/>
              <a:t>Minor cuts, sprains, muscle aches, bruises and abrasions</a:t>
            </a:r>
          </a:p>
          <a:p>
            <a:pPr lvl="1" eaLnBrk="1" hangingPunct="1"/>
            <a:r>
              <a:rPr lang="en-US" sz="2400" dirty="0"/>
              <a:t>Non-migraine headaches</a:t>
            </a:r>
          </a:p>
          <a:p>
            <a:pPr lvl="1" eaLnBrk="1" hangingPunct="1"/>
            <a:r>
              <a:rPr lang="en-US" sz="2400" dirty="0"/>
              <a:t>Minor, non-chronic gastrointestinal disorders</a:t>
            </a:r>
          </a:p>
        </p:txBody>
      </p:sp>
    </p:spTree>
    <p:extLst>
      <p:ext uri="{BB962C8B-B14F-4D97-AF65-F5344CB8AC3E}">
        <p14:creationId xmlns:p14="http://schemas.microsoft.com/office/powerpoint/2010/main" val="9036743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&amp; Workers’ Compensation</a:t>
            </a:r>
            <a:endParaRPr lang="en-US" dirty="0"/>
          </a:p>
        </p:txBody>
      </p:sp>
      <p:sp>
        <p:nvSpPr>
          <p:cNvPr id="3" name="Content Placeholder 2"/>
          <p:cNvSpPr>
            <a:spLocks noGrp="1"/>
          </p:cNvSpPr>
          <p:nvPr>
            <p:ph idx="1"/>
          </p:nvPr>
        </p:nvSpPr>
        <p:spPr>
          <a:xfrm>
            <a:off x="609600" y="1828801"/>
            <a:ext cx="10972800" cy="4479009"/>
          </a:xfrm>
        </p:spPr>
        <p:txBody>
          <a:bodyPr/>
          <a:lstStyle/>
          <a:p>
            <a:r>
              <a:rPr lang="en-US" sz="2800" i="1" dirty="0" smtClean="0"/>
              <a:t>Hernandez v. Rancho Santiago </a:t>
            </a:r>
            <a:r>
              <a:rPr lang="en-US" sz="2800" i="1" dirty="0" err="1" smtClean="0"/>
              <a:t>Cmty</a:t>
            </a:r>
            <a:r>
              <a:rPr lang="en-US" sz="2800" i="1" dirty="0" smtClean="0"/>
              <a:t>. College</a:t>
            </a:r>
            <a:r>
              <a:rPr lang="en-US" sz="2800" dirty="0" smtClean="0"/>
              <a:t> (May 2018):</a:t>
            </a:r>
          </a:p>
          <a:p>
            <a:pPr lvl="1"/>
            <a:r>
              <a:rPr lang="en-US" sz="2400" b="1" u="sng" dirty="0" smtClean="0"/>
              <a:t>Holding:</a:t>
            </a:r>
            <a:r>
              <a:rPr lang="en-US" sz="2400" dirty="0"/>
              <a:t> </a:t>
            </a:r>
            <a:r>
              <a:rPr lang="en-US" sz="2400" dirty="0" smtClean="0"/>
              <a:t>An employer failed to reasonably accommodate a probationary employee when it terminated that employee who was out on medical leave at the time so that it would not have to make her a permanent employee without evaluating her performance.</a:t>
            </a:r>
          </a:p>
          <a:p>
            <a:pPr lvl="1"/>
            <a:r>
              <a:rPr lang="en-US" sz="2400" b="1" u="sng" dirty="0" smtClean="0"/>
              <a:t>Key Facts:</a:t>
            </a:r>
          </a:p>
          <a:p>
            <a:pPr lvl="2"/>
            <a:r>
              <a:rPr lang="en-US" sz="2000" dirty="0"/>
              <a:t>Plaintiff was on worker’s compensation leave for surgery during her probationary period. </a:t>
            </a:r>
            <a:endParaRPr lang="en-US" sz="2000" dirty="0" smtClean="0"/>
          </a:p>
          <a:p>
            <a:pPr lvl="2"/>
            <a:r>
              <a:rPr lang="en-US" sz="2000" dirty="0" smtClean="0"/>
              <a:t>The </a:t>
            </a:r>
            <a:r>
              <a:rPr lang="en-US" sz="2000" dirty="0"/>
              <a:t>employer terminated her because no one reviewed her performance and the employer did not want to make her a permanent employee yet</a:t>
            </a:r>
          </a:p>
          <a:p>
            <a:pPr lvl="2"/>
            <a:endParaRPr lang="en-US" sz="2200" b="1" u="sng" dirty="0" smtClean="0"/>
          </a:p>
          <a:p>
            <a:pPr marL="914400" lvl="2" indent="0">
              <a:buNone/>
            </a:pPr>
            <a:r>
              <a:rPr lang="en-US" sz="2000" dirty="0" smtClean="0"/>
              <a:t> </a:t>
            </a:r>
          </a:p>
        </p:txBody>
      </p:sp>
    </p:spTree>
    <p:extLst>
      <p:ext uri="{BB962C8B-B14F-4D97-AF65-F5344CB8AC3E}">
        <p14:creationId xmlns:p14="http://schemas.microsoft.com/office/powerpoint/2010/main" val="42714249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&amp; Workers’ Compensation (cont.) </a:t>
            </a:r>
            <a:endParaRPr lang="en-US" dirty="0"/>
          </a:p>
        </p:txBody>
      </p:sp>
      <p:sp>
        <p:nvSpPr>
          <p:cNvPr id="3" name="Content Placeholder 2"/>
          <p:cNvSpPr>
            <a:spLocks noGrp="1"/>
          </p:cNvSpPr>
          <p:nvPr>
            <p:ph idx="1"/>
          </p:nvPr>
        </p:nvSpPr>
        <p:spPr/>
        <p:txBody>
          <a:bodyPr/>
          <a:lstStyle/>
          <a:p>
            <a:r>
              <a:rPr lang="en-US" sz="2800" i="1" dirty="0"/>
              <a:t>Camacho v. </a:t>
            </a:r>
            <a:r>
              <a:rPr lang="en-US" sz="2800" i="1" dirty="0" smtClean="0"/>
              <a:t>Target Corporation </a:t>
            </a:r>
            <a:r>
              <a:rPr lang="en-US" sz="2800" dirty="0" smtClean="0"/>
              <a:t>(June 2018):</a:t>
            </a:r>
          </a:p>
          <a:p>
            <a:pPr lvl="1"/>
            <a:r>
              <a:rPr lang="en-US" sz="2400" b="1" u="sng" dirty="0" smtClean="0"/>
              <a:t>Holding:</a:t>
            </a:r>
            <a:r>
              <a:rPr lang="en-US" sz="2400" dirty="0" smtClean="0"/>
              <a:t> If an employer seeks a general release of claims in a worker’s compensation settlement agreement, then the release must be in clear and nontechnical language. It cannot be buried or hidden.</a:t>
            </a:r>
          </a:p>
          <a:p>
            <a:pPr lvl="1"/>
            <a:r>
              <a:rPr lang="en-US" sz="2400" b="1" u="sng" dirty="0" smtClean="0"/>
              <a:t>Key Facts: </a:t>
            </a:r>
          </a:p>
          <a:p>
            <a:pPr lvl="2"/>
            <a:r>
              <a:rPr lang="en-US" sz="2000" dirty="0"/>
              <a:t>Plaintiff had a Workers’ Compensation claim based off workplace harassment. </a:t>
            </a:r>
            <a:endParaRPr lang="en-US" sz="2000" dirty="0" smtClean="0"/>
          </a:p>
          <a:p>
            <a:pPr lvl="2"/>
            <a:r>
              <a:rPr lang="en-US" sz="2000" dirty="0" smtClean="0"/>
              <a:t>He </a:t>
            </a:r>
            <a:r>
              <a:rPr lang="en-US" sz="2000" dirty="0"/>
              <a:t>subsequently filed a civil complaint and on appeal, the court found the buried language in </a:t>
            </a:r>
            <a:r>
              <a:rPr lang="en-US" sz="2000" dirty="0" smtClean="0"/>
              <a:t>the worker’s compensation </a:t>
            </a:r>
            <a:r>
              <a:rPr lang="en-US" sz="2000" dirty="0"/>
              <a:t>settlement agreement was not enough for a release.  </a:t>
            </a:r>
          </a:p>
          <a:p>
            <a:pPr lvl="2"/>
            <a:endParaRPr lang="en-US" sz="2200" b="1" u="sng" dirty="0" smtClean="0"/>
          </a:p>
          <a:p>
            <a:endParaRPr lang="en-US" dirty="0"/>
          </a:p>
        </p:txBody>
      </p:sp>
    </p:spTree>
    <p:extLst>
      <p:ext uri="{BB962C8B-B14F-4D97-AF65-F5344CB8AC3E}">
        <p14:creationId xmlns:p14="http://schemas.microsoft.com/office/powerpoint/2010/main" val="38886981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a:t>
            </a:r>
            <a:endParaRPr lang="en-US" dirty="0"/>
          </a:p>
        </p:txBody>
      </p:sp>
      <p:sp>
        <p:nvSpPr>
          <p:cNvPr id="3" name="Content Placeholder 2"/>
          <p:cNvSpPr>
            <a:spLocks noGrp="1"/>
          </p:cNvSpPr>
          <p:nvPr>
            <p:ph idx="1"/>
          </p:nvPr>
        </p:nvSpPr>
        <p:spPr/>
        <p:txBody>
          <a:bodyPr/>
          <a:lstStyle/>
          <a:p>
            <a:r>
              <a:rPr lang="en-US" dirty="0" smtClean="0"/>
              <a:t>Thinking a Workers’ Compensation (WC) claim eliminates liability for the disability claim </a:t>
            </a:r>
          </a:p>
          <a:p>
            <a:r>
              <a:rPr lang="en-US" dirty="0" smtClean="0"/>
              <a:t>Not engaging in the interactive process</a:t>
            </a:r>
          </a:p>
          <a:p>
            <a:r>
              <a:rPr lang="en-US" dirty="0" smtClean="0"/>
              <a:t>Waiting to engage in the interactive process until </a:t>
            </a:r>
            <a:r>
              <a:rPr lang="en-US" i="1" dirty="0" smtClean="0"/>
              <a:t>after</a:t>
            </a:r>
            <a:r>
              <a:rPr lang="en-US" dirty="0" smtClean="0"/>
              <a:t> WC claim is resolved</a:t>
            </a:r>
          </a:p>
          <a:p>
            <a:r>
              <a:rPr lang="en-US" dirty="0" smtClean="0"/>
              <a:t>Relying too heavily on WC decisions </a:t>
            </a:r>
            <a:endParaRPr lang="en-US" dirty="0"/>
          </a:p>
        </p:txBody>
      </p:sp>
    </p:spTree>
    <p:extLst>
      <p:ext uri="{BB962C8B-B14F-4D97-AF65-F5344CB8AC3E}">
        <p14:creationId xmlns:p14="http://schemas.microsoft.com/office/powerpoint/2010/main" val="41114214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I. Areas of Significant Activity: </a:t>
            </a:r>
          </a:p>
          <a:p>
            <a:pPr lvl="1"/>
            <a:r>
              <a:rPr lang="en-US" dirty="0" smtClean="0"/>
              <a:t>Sexual Harassment </a:t>
            </a:r>
          </a:p>
          <a:p>
            <a:pPr lvl="1"/>
            <a:r>
              <a:rPr lang="en-US" dirty="0" smtClean="0"/>
              <a:t>Lactation Accommodations </a:t>
            </a:r>
          </a:p>
          <a:p>
            <a:pPr lvl="1"/>
            <a:r>
              <a:rPr lang="en-US" dirty="0" smtClean="0"/>
              <a:t>Privacy Rights </a:t>
            </a:r>
          </a:p>
          <a:p>
            <a:pPr lvl="1"/>
            <a:r>
              <a:rPr lang="en-US" dirty="0" smtClean="0"/>
              <a:t>Disability and Worker’s Compensation </a:t>
            </a:r>
          </a:p>
          <a:p>
            <a:pPr lvl="1"/>
            <a:r>
              <a:rPr lang="en-US" dirty="0" smtClean="0"/>
              <a:t>Free Speech </a:t>
            </a:r>
          </a:p>
          <a:p>
            <a:r>
              <a:rPr lang="en-US" b="1" dirty="0" smtClean="0"/>
              <a:t>II. Best Practices</a:t>
            </a:r>
          </a:p>
          <a:p>
            <a:pPr marL="0" indent="0">
              <a:buNone/>
            </a:pPr>
            <a:endParaRPr lang="en-US" dirty="0"/>
          </a:p>
        </p:txBody>
      </p:sp>
    </p:spTree>
    <p:extLst>
      <p:ext uri="{BB962C8B-B14F-4D97-AF65-F5344CB8AC3E}">
        <p14:creationId xmlns:p14="http://schemas.microsoft.com/office/powerpoint/2010/main" val="41705426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7837" y="2789695"/>
            <a:ext cx="9701939" cy="923330"/>
          </a:xfrm>
          <a:prstGeom prst="rect">
            <a:avLst/>
          </a:prstGeom>
          <a:noFill/>
        </p:spPr>
        <p:txBody>
          <a:bodyPr wrap="square" rtlCol="0">
            <a:spAutoFit/>
          </a:bodyPr>
          <a:lstStyle/>
          <a:p>
            <a:pPr algn="ctr"/>
            <a:r>
              <a:rPr lang="en-US" sz="5400" b="1" cap="small" dirty="0" smtClean="0">
                <a:solidFill>
                  <a:schemeClr val="bg2">
                    <a:lumMod val="10000"/>
                  </a:schemeClr>
                </a:solidFill>
                <a:latin typeface="+mj-lt"/>
              </a:rPr>
              <a:t>Freedom of Speech </a:t>
            </a:r>
            <a:endParaRPr lang="en-US" sz="5400" b="1" cap="small" dirty="0">
              <a:solidFill>
                <a:schemeClr val="bg2">
                  <a:lumMod val="10000"/>
                </a:schemeClr>
              </a:solidFill>
              <a:latin typeface="+mj-lt"/>
            </a:endParaRPr>
          </a:p>
        </p:txBody>
      </p:sp>
    </p:spTree>
    <p:extLst>
      <p:ext uri="{BB962C8B-B14F-4D97-AF65-F5344CB8AC3E}">
        <p14:creationId xmlns:p14="http://schemas.microsoft.com/office/powerpoint/2010/main" val="18984857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For First Amendment Retaliation</a:t>
            </a:r>
            <a:endParaRPr lang="en-US" dirty="0"/>
          </a:p>
        </p:txBody>
      </p:sp>
      <p:sp>
        <p:nvSpPr>
          <p:cNvPr id="3" name="Content Placeholder 2"/>
          <p:cNvSpPr>
            <a:spLocks noGrp="1"/>
          </p:cNvSpPr>
          <p:nvPr>
            <p:ph idx="1"/>
          </p:nvPr>
        </p:nvSpPr>
        <p:spPr>
          <a:xfrm>
            <a:off x="609600" y="1828801"/>
            <a:ext cx="10972800" cy="4711484"/>
          </a:xfrm>
        </p:spPr>
        <p:txBody>
          <a:bodyPr/>
          <a:lstStyle/>
          <a:p>
            <a:r>
              <a:rPr lang="en-US" dirty="0" smtClean="0"/>
              <a:t>For First Amendment Retaliation:</a:t>
            </a:r>
          </a:p>
          <a:p>
            <a:pPr lvl="1"/>
            <a:r>
              <a:rPr lang="en-US" sz="2400" dirty="0" smtClean="0"/>
              <a:t>1</a:t>
            </a:r>
            <a:r>
              <a:rPr lang="en-US" sz="2400" dirty="0"/>
              <a:t>) Matter for Public </a:t>
            </a:r>
            <a:r>
              <a:rPr lang="en-US" sz="2400" dirty="0" smtClean="0"/>
              <a:t>Concern,</a:t>
            </a:r>
          </a:p>
          <a:p>
            <a:pPr lvl="1"/>
            <a:r>
              <a:rPr lang="en-US" sz="2400" dirty="0" smtClean="0"/>
              <a:t>2</a:t>
            </a:r>
            <a:r>
              <a:rPr lang="en-US" sz="2400" dirty="0"/>
              <a:t>) </a:t>
            </a:r>
            <a:r>
              <a:rPr lang="en-US" sz="2400" dirty="0" smtClean="0"/>
              <a:t>As a private citizen and not part of their job, </a:t>
            </a:r>
            <a:r>
              <a:rPr lang="en-US" sz="2400" b="1" u="sng" dirty="0"/>
              <a:t>and</a:t>
            </a:r>
            <a:r>
              <a:rPr lang="en-US" sz="2400" dirty="0"/>
              <a:t> </a:t>
            </a:r>
            <a:endParaRPr lang="en-US" sz="2400" dirty="0" smtClean="0"/>
          </a:p>
          <a:p>
            <a:pPr lvl="1"/>
            <a:r>
              <a:rPr lang="en-US" sz="2400" dirty="0" smtClean="0"/>
              <a:t>3</a:t>
            </a:r>
            <a:r>
              <a:rPr lang="en-US" sz="2400" dirty="0"/>
              <a:t>) </a:t>
            </a:r>
            <a:r>
              <a:rPr lang="en-US" sz="2400" dirty="0" smtClean="0"/>
              <a:t>The </a:t>
            </a:r>
            <a:r>
              <a:rPr lang="en-US" sz="2400" dirty="0"/>
              <a:t>speech a motivating </a:t>
            </a:r>
            <a:r>
              <a:rPr lang="en-US" sz="2400" dirty="0" smtClean="0"/>
              <a:t>factor for the adverse action </a:t>
            </a:r>
          </a:p>
          <a:p>
            <a:pPr lvl="1"/>
            <a:endParaRPr lang="en-US" dirty="0" smtClean="0"/>
          </a:p>
          <a:p>
            <a:r>
              <a:rPr lang="en-US" u="sng" dirty="0" smtClean="0"/>
              <a:t>Employer’s Defense:</a:t>
            </a:r>
          </a:p>
          <a:p>
            <a:pPr lvl="1"/>
            <a:r>
              <a:rPr lang="en-US" sz="2400" dirty="0" smtClean="0"/>
              <a:t>Adequate justification exists for treating the employee differently </a:t>
            </a:r>
            <a:r>
              <a:rPr lang="en-US" sz="2400" b="1" dirty="0" smtClean="0"/>
              <a:t>OR</a:t>
            </a:r>
          </a:p>
          <a:p>
            <a:pPr lvl="1"/>
            <a:r>
              <a:rPr lang="en-US" sz="2400" dirty="0" smtClean="0"/>
              <a:t>The same adverse action would happen, even without the speech. </a:t>
            </a:r>
          </a:p>
          <a:p>
            <a:pPr lvl="1"/>
            <a:endParaRPr lang="en-US" dirty="0"/>
          </a:p>
        </p:txBody>
      </p:sp>
    </p:spTree>
    <p:extLst>
      <p:ext uri="{BB962C8B-B14F-4D97-AF65-F5344CB8AC3E}">
        <p14:creationId xmlns:p14="http://schemas.microsoft.com/office/powerpoint/2010/main" val="18941831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Speech </a:t>
            </a:r>
            <a:endParaRPr lang="en-US" dirty="0"/>
          </a:p>
        </p:txBody>
      </p:sp>
      <p:sp>
        <p:nvSpPr>
          <p:cNvPr id="3" name="Content Placeholder 2"/>
          <p:cNvSpPr>
            <a:spLocks noGrp="1"/>
          </p:cNvSpPr>
          <p:nvPr>
            <p:ph idx="1"/>
          </p:nvPr>
        </p:nvSpPr>
        <p:spPr/>
        <p:txBody>
          <a:bodyPr/>
          <a:lstStyle/>
          <a:p>
            <a:r>
              <a:rPr lang="en-US" i="1" dirty="0"/>
              <a:t>Barone v. City of Springfield</a:t>
            </a:r>
            <a:r>
              <a:rPr lang="en-US" dirty="0"/>
              <a:t>, (9th Cir. </a:t>
            </a:r>
            <a:r>
              <a:rPr lang="en-US" dirty="0" smtClean="0"/>
              <a:t>Sept. 2018):</a:t>
            </a:r>
          </a:p>
          <a:p>
            <a:pPr lvl="1"/>
            <a:r>
              <a:rPr lang="en-US" sz="2400" b="1" u="sng" dirty="0" smtClean="0"/>
              <a:t>Holding:</a:t>
            </a:r>
            <a:r>
              <a:rPr lang="en-US" sz="2400" dirty="0" smtClean="0"/>
              <a:t> An employee’s free speech claim can be defeated when they speak while in their capacity as a public employee. However, it is improper for an employer to restrain an employee from making </a:t>
            </a:r>
            <a:r>
              <a:rPr lang="en-US" sz="2400" i="1" dirty="0" smtClean="0"/>
              <a:t>any </a:t>
            </a:r>
            <a:r>
              <a:rPr lang="en-US" sz="2400" dirty="0" smtClean="0"/>
              <a:t>type of speech. </a:t>
            </a:r>
          </a:p>
          <a:p>
            <a:pPr lvl="1"/>
            <a:r>
              <a:rPr lang="en-US" sz="2400" b="1" u="sng" dirty="0" smtClean="0"/>
              <a:t>Key Facts: </a:t>
            </a:r>
          </a:p>
          <a:p>
            <a:pPr lvl="2"/>
            <a:r>
              <a:rPr lang="en-US" sz="2200" dirty="0" smtClean="0"/>
              <a:t>Plaintiff </a:t>
            </a:r>
            <a:r>
              <a:rPr lang="en-US" sz="2200" dirty="0"/>
              <a:t>attended a community event </a:t>
            </a:r>
            <a:r>
              <a:rPr lang="en-US" sz="2200" dirty="0" smtClean="0"/>
              <a:t>wearing her police uniform and regularly participated </a:t>
            </a:r>
            <a:r>
              <a:rPr lang="en-US" sz="2200" dirty="0"/>
              <a:t>in community outreach programs. </a:t>
            </a:r>
            <a:endParaRPr lang="en-US" sz="2200" dirty="0" smtClean="0"/>
          </a:p>
          <a:p>
            <a:pPr lvl="2"/>
            <a:r>
              <a:rPr lang="en-US" sz="2200" dirty="0" smtClean="0"/>
              <a:t>When </a:t>
            </a:r>
            <a:r>
              <a:rPr lang="en-US" sz="2200" dirty="0"/>
              <a:t>asked about racial profiling, she admitted that she heard of such complaints. </a:t>
            </a:r>
          </a:p>
          <a:p>
            <a:pPr lvl="1"/>
            <a:endParaRPr lang="en-US" b="1" u="sng" dirty="0"/>
          </a:p>
        </p:txBody>
      </p:sp>
    </p:spTree>
    <p:extLst>
      <p:ext uri="{BB962C8B-B14F-4D97-AF65-F5344CB8AC3E}">
        <p14:creationId xmlns:p14="http://schemas.microsoft.com/office/powerpoint/2010/main" val="420874633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Make sure policies are updated.</a:t>
            </a:r>
          </a:p>
          <a:p>
            <a:r>
              <a:rPr lang="en-US" dirty="0" smtClean="0"/>
              <a:t>Train supervisors and non-supervisors and document the training.</a:t>
            </a:r>
          </a:p>
          <a:p>
            <a:r>
              <a:rPr lang="en-US" dirty="0" smtClean="0"/>
              <a:t>Call for help on law and practical guidance. </a:t>
            </a:r>
          </a:p>
          <a:p>
            <a:r>
              <a:rPr lang="en-US" dirty="0" smtClean="0"/>
              <a:t>With employee complaints conduct a proper investigation and document it</a:t>
            </a:r>
          </a:p>
          <a:p>
            <a:r>
              <a:rPr lang="en-US" dirty="0" smtClean="0"/>
              <a:t>Plan to accomplish target goals:</a:t>
            </a:r>
          </a:p>
          <a:p>
            <a:pPr lvl="1"/>
            <a:r>
              <a:rPr lang="en-US" dirty="0" smtClean="0"/>
              <a:t>Put the entity in a position to defend claims </a:t>
            </a:r>
          </a:p>
          <a:p>
            <a:pPr lvl="1"/>
            <a:r>
              <a:rPr lang="en-US" dirty="0" smtClean="0"/>
              <a:t>Avoid claims </a:t>
            </a:r>
          </a:p>
          <a:p>
            <a:pPr lvl="1"/>
            <a:r>
              <a:rPr lang="en-US" dirty="0" smtClean="0"/>
              <a:t>Create a better and more productive work environment </a:t>
            </a:r>
            <a:endParaRPr lang="en-US" dirty="0"/>
          </a:p>
        </p:txBody>
      </p:sp>
    </p:spTree>
    <p:extLst>
      <p:ext uri="{BB962C8B-B14F-4D97-AF65-F5344CB8AC3E}">
        <p14:creationId xmlns:p14="http://schemas.microsoft.com/office/powerpoint/2010/main" val="273965153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1972828" y="2015374"/>
            <a:ext cx="8242785" cy="3259137"/>
          </a:xfrm>
        </p:spPr>
        <p:txBody>
          <a:bodyPr>
            <a:normAutofit/>
          </a:bodyPr>
          <a:lstStyle/>
          <a:p>
            <a:pPr algn="ctr"/>
            <a:r>
              <a:rPr lang="en-US" sz="6600" dirty="0">
                <a:solidFill>
                  <a:schemeClr val="accent1"/>
                </a:solidFill>
                <a:effectLst>
                  <a:innerShdw blurRad="101600" dist="76200" dir="5400000">
                    <a:schemeClr val="accent1">
                      <a:satMod val="190000"/>
                      <a:tint val="100000"/>
                      <a:alpha val="74000"/>
                    </a:schemeClr>
                  </a:innerShdw>
                </a:effectLst>
              </a:rPr>
              <a:t>Questions?</a:t>
            </a:r>
          </a:p>
        </p:txBody>
      </p:sp>
    </p:spTree>
    <p:extLst>
      <p:ext uri="{BB962C8B-B14F-4D97-AF65-F5344CB8AC3E}">
        <p14:creationId xmlns:p14="http://schemas.microsoft.com/office/powerpoint/2010/main" val="2658474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2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p:txBody>
      </p:sp>
      <p:pic>
        <p:nvPicPr>
          <p:cNvPr id="11" name="Picture 10"/>
          <p:cNvPicPr/>
          <p:nvPr/>
        </p:nvPicPr>
        <p:blipFill>
          <a:blip r:embed="rId3" cstate="email"/>
          <a:srcRect/>
          <a:stretch>
            <a:fillRect/>
          </a:stretch>
        </p:blipFill>
        <p:spPr bwMode="auto">
          <a:xfrm>
            <a:off x="5257800" y="4245903"/>
            <a:ext cx="1676400" cy="475279"/>
          </a:xfrm>
          <a:prstGeom prst="rect">
            <a:avLst/>
          </a:prstGeom>
          <a:noFill/>
          <a:ln w="9525">
            <a:noFill/>
            <a:miter lim="800000"/>
            <a:headEnd/>
            <a:tailEnd/>
          </a:ln>
        </p:spPr>
      </p:pic>
      <p:pic>
        <p:nvPicPr>
          <p:cNvPr id="13" name="Picture 12" descr="AWD-46.jpg"/>
          <p:cNvPicPr/>
          <p:nvPr/>
        </p:nvPicPr>
        <p:blipFill>
          <a:blip r:embed="rId4" cstate="email">
            <a:clrChange>
              <a:clrFrom>
                <a:srgbClr val="FDFDFD"/>
              </a:clrFrom>
              <a:clrTo>
                <a:srgbClr val="FDFDFD">
                  <a:alpha val="0"/>
                </a:srgbClr>
              </a:clrTo>
            </a:clrChange>
          </a:blip>
          <a:srcRect b="35180"/>
          <a:stretch>
            <a:fillRect/>
          </a:stretch>
        </p:blipFill>
        <p:spPr>
          <a:xfrm>
            <a:off x="4587627" y="2601336"/>
            <a:ext cx="3097709" cy="1127523"/>
          </a:xfrm>
          <a:prstGeom prst="rect">
            <a:avLst/>
          </a:prstGeom>
          <a:noFill/>
          <a:ln>
            <a:noFill/>
          </a:ln>
        </p:spPr>
      </p:pic>
      <p:pic>
        <p:nvPicPr>
          <p:cNvPr id="14" name="Picture 13" descr="lamp copy.jpg"/>
          <p:cNvPicPr/>
          <p:nvPr/>
        </p:nvPicPr>
        <p:blipFill>
          <a:blip r:embed="rId5" cstate="email">
            <a:clrChange>
              <a:clrFrom>
                <a:srgbClr val="FFFFFF"/>
              </a:clrFrom>
              <a:clrTo>
                <a:srgbClr val="FFFFFF">
                  <a:alpha val="0"/>
                </a:srgbClr>
              </a:clrTo>
            </a:clrChange>
          </a:blip>
          <a:srcRect/>
          <a:stretch>
            <a:fillRect/>
          </a:stretch>
        </p:blipFill>
        <p:spPr>
          <a:xfrm flipH="1">
            <a:off x="2751240" y="2085460"/>
            <a:ext cx="1588883" cy="1796896"/>
          </a:xfrm>
          <a:prstGeom prst="rect">
            <a:avLst/>
          </a:prstGeom>
          <a:effectLst>
            <a:glow rad="139700">
              <a:schemeClr val="bg1">
                <a:alpha val="40000"/>
              </a:schemeClr>
            </a:glow>
          </a:effectLst>
        </p:spPr>
      </p:pic>
      <p:grpSp>
        <p:nvGrpSpPr>
          <p:cNvPr id="2" name="Group 15"/>
          <p:cNvGrpSpPr/>
          <p:nvPr/>
        </p:nvGrpSpPr>
        <p:grpSpPr>
          <a:xfrm>
            <a:off x="3083719" y="3776514"/>
            <a:ext cx="6024562" cy="413114"/>
            <a:chOff x="228600" y="4038600"/>
            <a:chExt cx="8686800" cy="354013"/>
          </a:xfrm>
        </p:grpSpPr>
        <p:sp>
          <p:nvSpPr>
            <p:cNvPr id="5122" name="Rectangle 2"/>
            <p:cNvSpPr>
              <a:spLocks noChangeArrowheads="1"/>
            </p:cNvSpPr>
            <p:nvPr/>
          </p:nvSpPr>
          <p:spPr bwMode="auto">
            <a:xfrm>
              <a:off x="228600" y="4038600"/>
              <a:ext cx="8686800" cy="354013"/>
            </a:xfrm>
            <a:prstGeom prst="rect">
              <a:avLst/>
            </a:prstGeom>
            <a:gradFill rotWithShape="0">
              <a:gsLst>
                <a:gs pos="0">
                  <a:srgbClr val="5C781E"/>
                </a:gs>
                <a:gs pos="50000">
                  <a:srgbClr val="82AB37"/>
                </a:gs>
                <a:gs pos="100000">
                  <a:srgbClr val="5C781E"/>
                </a:gs>
              </a:gsLst>
              <a:lin ang="5400000" scaled="1"/>
            </a:gradFill>
            <a:ln w="12700">
              <a:noFill/>
              <a:miter lim="800000"/>
              <a:headEnd/>
              <a:tailEnd/>
            </a:ln>
            <a:effectLst/>
          </p:spPr>
          <p:txBody>
            <a:bodyPr vert="horz" wrap="square" lIns="51435" tIns="25718" rIns="51435" bIns="25718" numCol="1" anchor="t" anchorCtr="0" compatLnSpc="1">
              <a:prstTxWarp prst="textNoShape">
                <a:avLst/>
              </a:prstTxWarp>
            </a:bodyPr>
            <a:lstStyle/>
            <a:p>
              <a:endParaRPr lang="en-US" sz="1013" dirty="0"/>
            </a:p>
          </p:txBody>
        </p:sp>
        <p:sp>
          <p:nvSpPr>
            <p:cNvPr id="10" name="TextBox 9"/>
            <p:cNvSpPr txBox="1"/>
            <p:nvPr/>
          </p:nvSpPr>
          <p:spPr>
            <a:xfrm>
              <a:off x="894702" y="4038600"/>
              <a:ext cx="7471335" cy="237371"/>
            </a:xfrm>
            <a:prstGeom prst="rect">
              <a:avLst/>
            </a:prstGeom>
            <a:noFill/>
          </p:spPr>
          <p:txBody>
            <a:bodyPr wrap="square" rtlCol="0">
              <a:spAutoFit/>
            </a:bodyPr>
            <a:lstStyle/>
            <a:p>
              <a:pPr algn="ctr"/>
              <a:r>
                <a:rPr lang="en-US" sz="1200" b="1" spc="-28" dirty="0">
                  <a:ln w="13500">
                    <a:solidFill>
                      <a:schemeClr val="accent1">
                        <a:shade val="2500"/>
                        <a:alpha val="6500"/>
                      </a:schemeClr>
                    </a:solidFill>
                    <a:prstDash val="solid"/>
                  </a:ln>
                  <a:solidFill>
                    <a:schemeClr val="accent1">
                      <a:tint val="3000"/>
                      <a:alpha val="95000"/>
                    </a:schemeClr>
                  </a:solidFill>
                  <a:effectLst>
                    <a:outerShdw blurRad="165100" dist="38100" dir="2700000" algn="tl" rotWithShape="0">
                      <a:prstClr val="black">
                        <a:alpha val="76000"/>
                      </a:prstClr>
                    </a:outerShdw>
                  </a:effectLst>
                  <a:latin typeface="Franklin Gothic Demi" pitchFamily="34" charset="0"/>
                </a:rPr>
                <a:t>Workplace law. In four time zones and 58 major locations coast to coast.</a:t>
              </a:r>
            </a:p>
          </p:txBody>
        </p:sp>
      </p:grpSp>
    </p:spTree>
    <p:extLst>
      <p:ext uri="{BB962C8B-B14F-4D97-AF65-F5344CB8AC3E}">
        <p14:creationId xmlns:p14="http://schemas.microsoft.com/office/powerpoint/2010/main" val="4031025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7356" y="2805193"/>
            <a:ext cx="9701939" cy="923330"/>
          </a:xfrm>
          <a:prstGeom prst="rect">
            <a:avLst/>
          </a:prstGeom>
          <a:noFill/>
        </p:spPr>
        <p:txBody>
          <a:bodyPr wrap="square" rtlCol="0">
            <a:spAutoFit/>
          </a:bodyPr>
          <a:lstStyle/>
          <a:p>
            <a:pPr algn="ctr"/>
            <a:r>
              <a:rPr lang="en-US" sz="5400" b="1" cap="small" dirty="0" smtClean="0">
                <a:solidFill>
                  <a:schemeClr val="bg2">
                    <a:lumMod val="10000"/>
                  </a:schemeClr>
                </a:solidFill>
                <a:latin typeface="+mj-lt"/>
              </a:rPr>
              <a:t>Sexual Harassment </a:t>
            </a:r>
            <a:endParaRPr lang="en-US" sz="5400" b="1" cap="small" dirty="0">
              <a:solidFill>
                <a:schemeClr val="bg2">
                  <a:lumMod val="10000"/>
                </a:schemeClr>
              </a:solidFill>
              <a:latin typeface="+mj-lt"/>
            </a:endParaRPr>
          </a:p>
        </p:txBody>
      </p:sp>
    </p:spTree>
    <p:extLst>
      <p:ext uri="{BB962C8B-B14F-4D97-AF65-F5344CB8AC3E}">
        <p14:creationId xmlns:p14="http://schemas.microsoft.com/office/powerpoint/2010/main" val="12337359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on Sexual Harassment</a:t>
            </a:r>
            <a:endParaRPr lang="en-US" dirty="0"/>
          </a:p>
        </p:txBody>
      </p:sp>
      <p:sp>
        <p:nvSpPr>
          <p:cNvPr id="3" name="Content Placeholder 2"/>
          <p:cNvSpPr>
            <a:spLocks noGrp="1"/>
          </p:cNvSpPr>
          <p:nvPr>
            <p:ph idx="1"/>
          </p:nvPr>
        </p:nvSpPr>
        <p:spPr/>
        <p:txBody>
          <a:bodyPr/>
          <a:lstStyle/>
          <a:p>
            <a:r>
              <a:rPr lang="en-US" dirty="0" smtClean="0"/>
              <a:t>#</a:t>
            </a:r>
            <a:r>
              <a:rPr lang="en-US" dirty="0" err="1" smtClean="0"/>
              <a:t>MeToo</a:t>
            </a:r>
            <a:r>
              <a:rPr lang="en-US" dirty="0" smtClean="0"/>
              <a:t> Movement’s Effect:</a:t>
            </a:r>
          </a:p>
          <a:p>
            <a:pPr lvl="1"/>
            <a:r>
              <a:rPr lang="en-US" sz="2400" dirty="0" smtClean="0"/>
              <a:t>The </a:t>
            </a:r>
            <a:r>
              <a:rPr lang="en-US" sz="2400" dirty="0" err="1" smtClean="0"/>
              <a:t>EEOC’s</a:t>
            </a:r>
            <a:r>
              <a:rPr lang="en-US" sz="2400" dirty="0" smtClean="0"/>
              <a:t> statistics for 2018:</a:t>
            </a:r>
          </a:p>
          <a:p>
            <a:pPr lvl="2"/>
            <a:r>
              <a:rPr lang="en-US" sz="2000" dirty="0" smtClean="0"/>
              <a:t>Amount of sexual harassment charges filed increased by 12% </a:t>
            </a:r>
          </a:p>
          <a:p>
            <a:pPr lvl="2"/>
            <a:r>
              <a:rPr lang="en-US" sz="2000" dirty="0" smtClean="0"/>
              <a:t>Number of lawsuits alleging sexual harassment jumped up by 50%</a:t>
            </a:r>
          </a:p>
          <a:p>
            <a:pPr lvl="2"/>
            <a:r>
              <a:rPr lang="en-US" sz="2000" dirty="0" smtClean="0"/>
              <a:t>The </a:t>
            </a:r>
            <a:r>
              <a:rPr lang="en-US" sz="2000" dirty="0" err="1" smtClean="0"/>
              <a:t>EEOC</a:t>
            </a:r>
            <a:r>
              <a:rPr lang="en-US" sz="2000" dirty="0" smtClean="0"/>
              <a:t> recovered $70 million in these actions </a:t>
            </a:r>
          </a:p>
          <a:p>
            <a:pPr lvl="3"/>
            <a:r>
              <a:rPr lang="en-US" sz="1800" dirty="0" smtClean="0"/>
              <a:t>They recovered roughly $20 million </a:t>
            </a:r>
            <a:r>
              <a:rPr lang="en-US" sz="1800" i="1" dirty="0" smtClean="0"/>
              <a:t>more </a:t>
            </a:r>
            <a:r>
              <a:rPr lang="en-US" sz="1800" dirty="0" smtClean="0"/>
              <a:t>than in 2017, where they only recovered $47.5 million</a:t>
            </a:r>
          </a:p>
          <a:p>
            <a:pPr lvl="1"/>
            <a:r>
              <a:rPr lang="en-US" sz="2400" dirty="0" smtClean="0"/>
              <a:t>A 2018 verdict against the City of Los Angeles for </a:t>
            </a:r>
            <a:r>
              <a:rPr lang="en-US" sz="2400" b="1" u="sng" dirty="0" smtClean="0"/>
              <a:t>$3,000,000</a:t>
            </a:r>
            <a:r>
              <a:rPr lang="en-US" sz="2400" b="1" dirty="0" smtClean="0"/>
              <a:t> </a:t>
            </a:r>
            <a:r>
              <a:rPr lang="en-US" sz="2400" dirty="0" smtClean="0"/>
              <a:t>in damages.</a:t>
            </a:r>
          </a:p>
          <a:p>
            <a:pPr marL="0" indent="0">
              <a:buNone/>
            </a:pPr>
            <a:endParaRPr lang="en-US" sz="2800" dirty="0" smtClean="0"/>
          </a:p>
        </p:txBody>
      </p:sp>
    </p:spTree>
    <p:extLst>
      <p:ext uri="{BB962C8B-B14F-4D97-AF65-F5344CB8AC3E}">
        <p14:creationId xmlns:p14="http://schemas.microsoft.com/office/powerpoint/2010/main" val="25707806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California’s New Laws</a:t>
            </a:r>
            <a:endParaRPr lang="en-US" dirty="0"/>
          </a:p>
        </p:txBody>
      </p:sp>
      <p:sp>
        <p:nvSpPr>
          <p:cNvPr id="3" name="Content Placeholder 2"/>
          <p:cNvSpPr>
            <a:spLocks noGrp="1"/>
          </p:cNvSpPr>
          <p:nvPr>
            <p:ph idx="1"/>
          </p:nvPr>
        </p:nvSpPr>
        <p:spPr/>
        <p:txBody>
          <a:bodyPr/>
          <a:lstStyle/>
          <a:p>
            <a:r>
              <a:rPr lang="en-US" b="1" u="sng" dirty="0" smtClean="0"/>
              <a:t>Senate Bill 1343: </a:t>
            </a:r>
          </a:p>
          <a:p>
            <a:pPr lvl="2"/>
            <a:r>
              <a:rPr lang="en-US" sz="2000" dirty="0" smtClean="0"/>
              <a:t>Sexual harassment training is now required for more employers</a:t>
            </a:r>
            <a:r>
              <a:rPr lang="en-US" sz="2000" dirty="0"/>
              <a:t>.</a:t>
            </a:r>
            <a:r>
              <a:rPr lang="en-US" sz="2000" dirty="0" smtClean="0"/>
              <a:t> </a:t>
            </a:r>
            <a:r>
              <a:rPr lang="en-US" sz="2000" dirty="0"/>
              <a:t>E</a:t>
            </a:r>
            <a:r>
              <a:rPr lang="en-US" sz="2000" dirty="0" smtClean="0"/>
              <a:t>mployers of 5+ employees, including temporary and seasonal employees must provide training.</a:t>
            </a:r>
          </a:p>
          <a:p>
            <a:pPr lvl="2"/>
            <a:r>
              <a:rPr lang="en-US" sz="2000" dirty="0" smtClean="0"/>
              <a:t>Supervisor employees must receive two hour training </a:t>
            </a:r>
            <a:r>
              <a:rPr lang="en-US" sz="2000" dirty="0"/>
              <a:t>by January 1, 2020.</a:t>
            </a:r>
            <a:endParaRPr lang="en-US" sz="2000" dirty="0" smtClean="0"/>
          </a:p>
          <a:p>
            <a:pPr lvl="2"/>
            <a:r>
              <a:rPr lang="en-US" sz="2000" dirty="0" smtClean="0"/>
              <a:t>Non-supervisor employees must receive one hour training by January 1, 2020.</a:t>
            </a:r>
          </a:p>
          <a:p>
            <a:r>
              <a:rPr lang="en-US" b="1" u="sng" dirty="0"/>
              <a:t>Senate Bill 1300: </a:t>
            </a:r>
          </a:p>
          <a:p>
            <a:pPr lvl="2"/>
            <a:r>
              <a:rPr lang="en-US" sz="2000" dirty="0"/>
              <a:t>Employers can be held liable for </a:t>
            </a:r>
            <a:r>
              <a:rPr lang="en-US" sz="2000" i="1" dirty="0"/>
              <a:t>any type </a:t>
            </a:r>
            <a:r>
              <a:rPr lang="en-US" sz="2000" dirty="0"/>
              <a:t>of harassing behavior by nonemployees. </a:t>
            </a:r>
          </a:p>
          <a:p>
            <a:pPr lvl="2"/>
            <a:r>
              <a:rPr lang="en-US" sz="2000" dirty="0"/>
              <a:t>Employers </a:t>
            </a:r>
            <a:r>
              <a:rPr lang="en-US" sz="2000" i="1" dirty="0"/>
              <a:t>cannot</a:t>
            </a:r>
            <a:r>
              <a:rPr lang="en-US" sz="2000" dirty="0"/>
              <a:t> </a:t>
            </a:r>
            <a:r>
              <a:rPr lang="en-US" sz="2000" dirty="0" smtClean="0"/>
              <a:t>as part of a raise, bonus, or continuation of employment agreement release </a:t>
            </a:r>
            <a:r>
              <a:rPr lang="en-US" sz="2000" dirty="0"/>
              <a:t>FEHA claims </a:t>
            </a:r>
            <a:r>
              <a:rPr lang="en-US" sz="2000" dirty="0" smtClean="0"/>
              <a:t>or have </a:t>
            </a:r>
            <a:r>
              <a:rPr lang="en-US" sz="2000" dirty="0" err="1" smtClean="0"/>
              <a:t>nondisparagement</a:t>
            </a:r>
            <a:r>
              <a:rPr lang="en-US" sz="2000" dirty="0" smtClean="0"/>
              <a:t> agreement to prevent </a:t>
            </a:r>
            <a:r>
              <a:rPr lang="en-US" sz="2000" dirty="0"/>
              <a:t>disclosure </a:t>
            </a:r>
            <a:r>
              <a:rPr lang="en-US" sz="2000" dirty="0" smtClean="0"/>
              <a:t>of unlawful acts including harassment, BUT such releases are permissible in a negotiated settlement agreement.</a:t>
            </a:r>
            <a:endParaRPr lang="en-US" sz="2000" dirty="0"/>
          </a:p>
          <a:p>
            <a:pPr lvl="2"/>
            <a:endParaRPr lang="en-US" sz="2000" dirty="0" smtClean="0"/>
          </a:p>
          <a:p>
            <a:pPr lvl="2"/>
            <a:endParaRPr lang="en-US" sz="1600" dirty="0" smtClean="0"/>
          </a:p>
        </p:txBody>
      </p:sp>
    </p:spTree>
    <p:extLst>
      <p:ext uri="{BB962C8B-B14F-4D97-AF65-F5344CB8AC3E}">
        <p14:creationId xmlns:p14="http://schemas.microsoft.com/office/powerpoint/2010/main" val="9541943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Laws on Settlement Agreements</a:t>
            </a:r>
            <a:endParaRPr lang="en-US" dirty="0"/>
          </a:p>
        </p:txBody>
      </p:sp>
      <p:sp>
        <p:nvSpPr>
          <p:cNvPr id="3" name="Content Placeholder 2"/>
          <p:cNvSpPr>
            <a:spLocks noGrp="1"/>
          </p:cNvSpPr>
          <p:nvPr>
            <p:ph idx="1"/>
          </p:nvPr>
        </p:nvSpPr>
        <p:spPr/>
        <p:txBody>
          <a:bodyPr/>
          <a:lstStyle/>
          <a:p>
            <a:r>
              <a:rPr lang="en-US" b="1" u="sng" dirty="0" smtClean="0"/>
              <a:t>Senate Bill 820:</a:t>
            </a:r>
          </a:p>
          <a:p>
            <a:pPr lvl="2"/>
            <a:r>
              <a:rPr lang="en-US" sz="2000" dirty="0" smtClean="0"/>
              <a:t>Settlement agreement may not prevent disclosure of facts related to sexual assault, harassment, or discrimination. </a:t>
            </a:r>
          </a:p>
          <a:p>
            <a:pPr lvl="2"/>
            <a:endParaRPr lang="en-US" sz="2000" dirty="0" smtClean="0"/>
          </a:p>
          <a:p>
            <a:r>
              <a:rPr lang="en-US" b="1" u="sng" dirty="0" smtClean="0"/>
              <a:t>Assembly Bill 3109:</a:t>
            </a:r>
          </a:p>
          <a:p>
            <a:pPr lvl="2"/>
            <a:r>
              <a:rPr lang="en-US" sz="2000" dirty="0" smtClean="0"/>
              <a:t>Settlement agreement may not prevent a party from testifying on criminal conduct or sexual harassment in an administrative, legislative, or judicial proceeding.</a:t>
            </a:r>
          </a:p>
          <a:p>
            <a:pPr lvl="1"/>
            <a:endParaRPr lang="en-US" sz="2400" b="1" u="sng" dirty="0"/>
          </a:p>
        </p:txBody>
      </p:sp>
    </p:spTree>
    <p:extLst>
      <p:ext uri="{BB962C8B-B14F-4D97-AF65-F5344CB8AC3E}">
        <p14:creationId xmlns:p14="http://schemas.microsoft.com/office/powerpoint/2010/main" val="10651948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7837" y="2789695"/>
            <a:ext cx="9701939" cy="923330"/>
          </a:xfrm>
          <a:prstGeom prst="rect">
            <a:avLst/>
          </a:prstGeom>
          <a:noFill/>
        </p:spPr>
        <p:txBody>
          <a:bodyPr wrap="square" rtlCol="0">
            <a:spAutoFit/>
          </a:bodyPr>
          <a:lstStyle/>
          <a:p>
            <a:pPr algn="ctr"/>
            <a:r>
              <a:rPr lang="en-US" sz="5400" b="1" cap="small" dirty="0" smtClean="0">
                <a:solidFill>
                  <a:schemeClr val="tx1">
                    <a:lumMod val="50000"/>
                  </a:schemeClr>
                </a:solidFill>
                <a:latin typeface="+mj-lt"/>
              </a:rPr>
              <a:t>Lactation Accommodations  </a:t>
            </a:r>
            <a:endParaRPr lang="en-US" sz="5400" b="1" cap="small" dirty="0">
              <a:solidFill>
                <a:schemeClr val="tx1">
                  <a:lumMod val="50000"/>
                </a:schemeClr>
              </a:solidFill>
              <a:latin typeface="+mj-lt"/>
            </a:endParaRPr>
          </a:p>
        </p:txBody>
      </p:sp>
    </p:spTree>
    <p:extLst>
      <p:ext uri="{BB962C8B-B14F-4D97-AF65-F5344CB8AC3E}">
        <p14:creationId xmlns:p14="http://schemas.microsoft.com/office/powerpoint/2010/main" val="11666326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Lactation Accommodations </a:t>
            </a:r>
            <a:endParaRPr lang="en-US" dirty="0"/>
          </a:p>
        </p:txBody>
      </p:sp>
      <p:sp>
        <p:nvSpPr>
          <p:cNvPr id="3" name="Content Placeholder 2"/>
          <p:cNvSpPr>
            <a:spLocks noGrp="1"/>
          </p:cNvSpPr>
          <p:nvPr>
            <p:ph idx="1"/>
          </p:nvPr>
        </p:nvSpPr>
        <p:spPr/>
        <p:txBody>
          <a:bodyPr/>
          <a:lstStyle/>
          <a:p>
            <a:r>
              <a:rPr lang="en-US" b="1" u="sng" dirty="0" smtClean="0"/>
              <a:t>Assembly Bill 1976:</a:t>
            </a:r>
          </a:p>
          <a:p>
            <a:pPr lvl="1"/>
            <a:r>
              <a:rPr lang="en-US" dirty="0" smtClean="0"/>
              <a:t>Generally employers must provide a permanent lactation location – but not a bathroom – that is private, in close proximity to the work area and can be their own office so that an employee can express milk. </a:t>
            </a:r>
          </a:p>
          <a:p>
            <a:pPr lvl="1"/>
            <a:r>
              <a:rPr lang="en-US" dirty="0" smtClean="0"/>
              <a:t>If a permanent lactation location cannot be provided a temporary location may be used if:</a:t>
            </a:r>
          </a:p>
          <a:p>
            <a:pPr lvl="2"/>
            <a:r>
              <a:rPr lang="en-US" dirty="0" smtClean="0"/>
              <a:t>A permanent location is not possible because of operational, financial, or space limitations</a:t>
            </a:r>
          </a:p>
          <a:p>
            <a:pPr lvl="2"/>
            <a:r>
              <a:rPr lang="en-US" dirty="0" smtClean="0"/>
              <a:t>It is </a:t>
            </a:r>
            <a:r>
              <a:rPr lang="en-US" dirty="0"/>
              <a:t>private and free from intrusion while an employee expresses </a:t>
            </a:r>
            <a:r>
              <a:rPr lang="en-US" dirty="0" smtClean="0"/>
              <a:t>milk.</a:t>
            </a:r>
          </a:p>
          <a:p>
            <a:pPr lvl="2"/>
            <a:r>
              <a:rPr lang="en-US" dirty="0" smtClean="0"/>
              <a:t>It is used only for lactation purposes while an employee expresses milk.</a:t>
            </a:r>
          </a:p>
          <a:p>
            <a:pPr lvl="2"/>
            <a:r>
              <a:rPr lang="en-US" dirty="0" smtClean="0"/>
              <a:t>It is not a bathroom.</a:t>
            </a:r>
          </a:p>
          <a:p>
            <a:pPr lvl="1"/>
            <a:r>
              <a:rPr lang="en-US" dirty="0" smtClean="0"/>
              <a:t>If there is undue hardship the lactation location may be in a bathroom, but not a toilet stall.</a:t>
            </a:r>
            <a:endParaRPr lang="en-US" sz="2000" i="1" dirty="0" smtClean="0"/>
          </a:p>
        </p:txBody>
      </p:sp>
    </p:spTree>
    <p:extLst>
      <p:ext uri="{BB962C8B-B14F-4D97-AF65-F5344CB8AC3E}">
        <p14:creationId xmlns:p14="http://schemas.microsoft.com/office/powerpoint/2010/main" val="21967425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7837" y="2789695"/>
            <a:ext cx="9701939" cy="923330"/>
          </a:xfrm>
          <a:prstGeom prst="rect">
            <a:avLst/>
          </a:prstGeom>
          <a:noFill/>
        </p:spPr>
        <p:txBody>
          <a:bodyPr wrap="square" rtlCol="0">
            <a:spAutoFit/>
          </a:bodyPr>
          <a:lstStyle/>
          <a:p>
            <a:pPr algn="ctr"/>
            <a:r>
              <a:rPr lang="en-US" sz="5400" b="1" cap="small" dirty="0" smtClean="0">
                <a:solidFill>
                  <a:schemeClr val="tx1">
                    <a:lumMod val="50000"/>
                  </a:schemeClr>
                </a:solidFill>
                <a:latin typeface="+mj-lt"/>
              </a:rPr>
              <a:t>Privacy Rights  </a:t>
            </a:r>
            <a:endParaRPr lang="en-US" sz="5400" b="1" cap="small" dirty="0">
              <a:solidFill>
                <a:schemeClr val="tx1">
                  <a:lumMod val="50000"/>
                </a:schemeClr>
              </a:solidFill>
              <a:latin typeface="+mj-lt"/>
            </a:endParaRPr>
          </a:p>
        </p:txBody>
      </p:sp>
    </p:spTree>
    <p:extLst>
      <p:ext uri="{BB962C8B-B14F-4D97-AF65-F5344CB8AC3E}">
        <p14:creationId xmlns:p14="http://schemas.microsoft.com/office/powerpoint/2010/main" val="35499162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RFP Color Theme">
      <a:dk1>
        <a:srgbClr val="5B6F7F"/>
      </a:dk1>
      <a:lt1>
        <a:sysClr val="window" lastClr="FFFFFF"/>
      </a:lt1>
      <a:dk2>
        <a:srgbClr val="627C70"/>
      </a:dk2>
      <a:lt2>
        <a:srgbClr val="E1DFDF"/>
      </a:lt2>
      <a:accent1>
        <a:srgbClr val="245695"/>
      </a:accent1>
      <a:accent2>
        <a:srgbClr val="7A9E27"/>
      </a:accent2>
      <a:accent3>
        <a:srgbClr val="8EA4B7"/>
      </a:accent3>
      <a:accent4>
        <a:srgbClr val="A2C663"/>
      </a:accent4>
      <a:accent5>
        <a:srgbClr val="E2F4FF"/>
      </a:accent5>
      <a:accent6>
        <a:srgbClr val="ACD06D"/>
      </a:accent6>
      <a:hlink>
        <a:srgbClr val="245695"/>
      </a:hlink>
      <a:folHlink>
        <a:srgbClr val="8EA4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626776D-70F8-4B24-8DBF-522DA12774E9}"/>
</file>

<file path=customXml/itemProps2.xml><?xml version="1.0" encoding="utf-8"?>
<ds:datastoreItem xmlns:ds="http://schemas.openxmlformats.org/officeDocument/2006/customXml" ds:itemID="{C62015C1-52E9-4E92-A84C-14B54D983275}"/>
</file>

<file path=customXml/itemProps3.xml><?xml version="1.0" encoding="utf-8"?>
<ds:datastoreItem xmlns:ds="http://schemas.openxmlformats.org/officeDocument/2006/customXml" ds:itemID="{3211BB7F-DBBB-465E-82DD-82C0B4CD9BB2}"/>
</file>

<file path=docProps/app.xml><?xml version="1.0" encoding="utf-8"?>
<Properties xmlns="http://schemas.openxmlformats.org/officeDocument/2006/extended-properties" xmlns:vt="http://schemas.openxmlformats.org/officeDocument/2006/docPropsVTypes">
  <Template/>
  <TotalTime>1650</TotalTime>
  <Words>2715</Words>
  <Application>Microsoft Office PowerPoint</Application>
  <PresentationFormat>Widescreen</PresentationFormat>
  <Paragraphs>315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Franklin Gothic Demi</vt:lpstr>
      <vt:lpstr>1_Office Theme</vt:lpstr>
      <vt:lpstr>Employment Liability and Claims: Hot Topics And Trends </vt:lpstr>
      <vt:lpstr>Agenda</vt:lpstr>
      <vt:lpstr>PowerPoint Presentation</vt:lpstr>
      <vt:lpstr>Statistics on Sexual Harassment</vt:lpstr>
      <vt:lpstr>California’s New Laws</vt:lpstr>
      <vt:lpstr>New Laws on Settlement Agreements</vt:lpstr>
      <vt:lpstr>PowerPoint Presentation</vt:lpstr>
      <vt:lpstr>Lactation Accommodations </vt:lpstr>
      <vt:lpstr>PowerPoint Presentation</vt:lpstr>
      <vt:lpstr>Privacy Rights </vt:lpstr>
      <vt:lpstr>Privacy Rights (cont.)</vt:lpstr>
      <vt:lpstr>PowerPoint Presentation</vt:lpstr>
      <vt:lpstr>What is a Disability?</vt:lpstr>
      <vt:lpstr>Defined – “Limits” </vt:lpstr>
      <vt:lpstr>What Doesn’t Count?</vt:lpstr>
      <vt:lpstr>What Doesn’t Count?</vt:lpstr>
      <vt:lpstr>Disability &amp; Workers’ Compensation</vt:lpstr>
      <vt:lpstr>Disability &amp; Workers’ Compensation (cont.) </vt:lpstr>
      <vt:lpstr>Common Mistakes</vt:lpstr>
      <vt:lpstr>PowerPoint Presentation</vt:lpstr>
      <vt:lpstr>Tests For First Amendment Retaliation</vt:lpstr>
      <vt:lpstr>Freedom of Speech </vt:lpstr>
      <vt:lpstr>Best Practices</vt:lpstr>
      <vt:lpstr>Questions?</vt:lpstr>
      <vt:lpstr>Thank You!</vt:lpstr>
    </vt:vector>
  </TitlesOfParts>
  <Company>Jackson Lewis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Lewis - Employment Liability and Claims - Hot Topics and Trends 11-1-18</dc:title>
  <dc:creator>Khatib, Dalia Z. (Sacramento)</dc:creator>
  <cp:lastModifiedBy>Noreen Witt</cp:lastModifiedBy>
  <cp:revision>139</cp:revision>
  <cp:lastPrinted>2018-11-01T16:00:46Z</cp:lastPrinted>
  <dcterms:created xsi:type="dcterms:W3CDTF">2018-10-30T18:29:58Z</dcterms:created>
  <dcterms:modified xsi:type="dcterms:W3CDTF">2018-11-06T18:51:31Z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