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drawings/drawing12.xml" ContentType="application/vnd.openxmlformats-officedocument.drawingml.chartshapes+xml"/>
  <Override PartName="/ppt/drawings/drawing11.xml" ContentType="application/vnd.openxmlformats-officedocument.drawingml.chartshapes+xml"/>
  <Override PartName="/ppt/drawings/drawing3.xml" ContentType="application/vnd.openxmlformats-officedocument.drawingml.chartshapes+xml"/>
  <Override PartName="/ppt/drawings/drawing4.xml" ContentType="application/vnd.openxmlformats-officedocument.drawingml.chartshapes+xml"/>
  <Override PartName="/ppt/drawings/drawing5.xml" ContentType="application/vnd.openxmlformats-officedocument.drawingml.chartshapes+xml"/>
  <Override PartName="/ppt/drawings/drawing6.xml" ContentType="application/vnd.openxmlformats-officedocument.drawingml.chartshapes+xml"/>
  <Override PartName="/ppt/drawings/drawing7.xml" ContentType="application/vnd.openxmlformats-officedocument.drawingml.chartshapes+xml"/>
  <Override PartName="/ppt/drawings/drawing8.xml" ContentType="application/vnd.openxmlformats-officedocument.drawingml.chartshapes+xml"/>
  <Override PartName="/ppt/drawings/drawing9.xml" ContentType="application/vnd.openxmlformats-officedocument.drawingml.chartshapes+xml"/>
  <Override PartName="/ppt/drawings/drawing10.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charts/chart2.xml" ContentType="application/vnd.openxmlformats-officedocument.drawingml.chart+xml"/>
  <Override PartName="/ppt/charts/chart1.xml" ContentType="application/vnd.openxmlformats-officedocument.drawingml.chart+xml"/>
  <Override PartName="/ppt/theme/theme3.xml" ContentType="application/vnd.openxmlformats-officedocument.theme+xml"/>
  <Override PartName="/ppt/charts/chart3.xml" ContentType="application/vnd.openxmlformats-officedocument.drawingml.chart+xml"/>
  <Override PartName="/ppt/theme/theme2.xml" ContentType="application/vnd.openxmlformats-officedocument.theme+xml"/>
  <Override PartName="/ppt/charts/chart12.xml" ContentType="application/vnd.openxmlformats-officedocument.drawingml.chart+xml"/>
  <Override PartName="/ppt/charts/chart11.xml" ContentType="application/vnd.openxmlformats-officedocument.drawingml.chart+xml"/>
  <Override PartName="/ppt/theme/theme1.xml" ContentType="application/vnd.openxmlformats-officedocument.theme+xml"/>
  <Override PartName="/ppt/charts/chart13.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harts/chart14.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charts/chart7.xml" ContentType="application/vnd.openxmlformats-officedocument.drawingml.chart+xml"/>
  <Override PartName="/ppt/charts/chart9.xml" ContentType="application/vnd.openxmlformats-officedocument.drawingml.chart+xml"/>
  <Override PartName="/ppt/charts/chart8.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4"/>
  </p:notesMasterIdLst>
  <p:handoutMasterIdLst>
    <p:handoutMasterId r:id="rId35"/>
  </p:handoutMasterIdLst>
  <p:sldIdLst>
    <p:sldId id="256" r:id="rId2"/>
    <p:sldId id="297" r:id="rId3"/>
    <p:sldId id="298" r:id="rId4"/>
    <p:sldId id="258" r:id="rId5"/>
    <p:sldId id="276" r:id="rId6"/>
    <p:sldId id="299" r:id="rId7"/>
    <p:sldId id="295" r:id="rId8"/>
    <p:sldId id="296" r:id="rId9"/>
    <p:sldId id="288" r:id="rId10"/>
    <p:sldId id="289" r:id="rId11"/>
    <p:sldId id="290" r:id="rId12"/>
    <p:sldId id="264" r:id="rId13"/>
    <p:sldId id="273" r:id="rId14"/>
    <p:sldId id="277" r:id="rId15"/>
    <p:sldId id="291" r:id="rId16"/>
    <p:sldId id="292" r:id="rId17"/>
    <p:sldId id="293" r:id="rId18"/>
    <p:sldId id="280" r:id="rId19"/>
    <p:sldId id="282" r:id="rId20"/>
    <p:sldId id="281" r:id="rId21"/>
    <p:sldId id="259" r:id="rId22"/>
    <p:sldId id="285" r:id="rId23"/>
    <p:sldId id="286" r:id="rId24"/>
    <p:sldId id="305" r:id="rId25"/>
    <p:sldId id="302" r:id="rId26"/>
    <p:sldId id="301" r:id="rId27"/>
    <p:sldId id="300" r:id="rId28"/>
    <p:sldId id="303" r:id="rId29"/>
    <p:sldId id="304" r:id="rId30"/>
    <p:sldId id="275" r:id="rId31"/>
    <p:sldId id="287" r:id="rId32"/>
    <p:sldId id="265" r:id="rId33"/>
  </p:sldIdLst>
  <p:sldSz cx="9144000" cy="6858000" type="screen4x3"/>
  <p:notesSz cx="7023100" cy="9309100"/>
  <p:defaultTextStyle>
    <a:defPPr>
      <a:defRPr lang="en-US"/>
    </a:defPPr>
    <a:lvl1pPr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1pPr>
    <a:lvl2pPr marL="4572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2pPr>
    <a:lvl3pPr marL="9144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3pPr>
    <a:lvl4pPr marL="13716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4pPr>
    <a:lvl5pPr marL="18288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55" autoAdjust="0"/>
    <p:restoredTop sz="94700" autoAdjust="0"/>
  </p:normalViewPr>
  <p:slideViewPr>
    <p:cSldViewPr>
      <p:cViewPr varScale="1">
        <p:scale>
          <a:sx n="71" d="100"/>
          <a:sy n="71" d="100"/>
        </p:scale>
        <p:origin x="69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c:formatCode>
                <c:ptCount val="11"/>
                <c:pt idx="0">
                  <c:v>7.8</c:v>
                </c:pt>
                <c:pt idx="1">
                  <c:v>6.8</c:v>
                </c:pt>
                <c:pt idx="2">
                  <c:v>7.9</c:v>
                </c:pt>
                <c:pt idx="3">
                  <c:v>9.1999999999999993</c:v>
                </c:pt>
                <c:pt idx="4">
                  <c:v>12.5</c:v>
                </c:pt>
                <c:pt idx="5">
                  <c:v>10.3</c:v>
                </c:pt>
                <c:pt idx="6">
                  <c:v>9.6999999999999993</c:v>
                </c:pt>
                <c:pt idx="7">
                  <c:v>7.5</c:v>
                </c:pt>
                <c:pt idx="8">
                  <c:v>7.3</c:v>
                </c:pt>
                <c:pt idx="9">
                  <c:v>8.9039999999999999</c:v>
                </c:pt>
                <c:pt idx="10">
                  <c:v>10</c:v>
                </c:pt>
              </c:numCache>
            </c:numRef>
          </c:val>
        </c:ser>
        <c:dLbls>
          <c:showLegendKey val="0"/>
          <c:showVal val="0"/>
          <c:showCatName val="0"/>
          <c:showSerName val="0"/>
          <c:showPercent val="0"/>
          <c:showBubbleSize val="0"/>
        </c:dLbls>
        <c:gapWidth val="150"/>
        <c:axId val="239718328"/>
        <c:axId val="239717544"/>
      </c:barChart>
      <c:catAx>
        <c:axId val="239718328"/>
        <c:scaling>
          <c:orientation val="minMax"/>
        </c:scaling>
        <c:delete val="0"/>
        <c:axPos val="b"/>
        <c:numFmt formatCode="General" sourceLinked="0"/>
        <c:majorTickMark val="out"/>
        <c:minorTickMark val="none"/>
        <c:tickLblPos val="nextTo"/>
        <c:crossAx val="239717544"/>
        <c:crosses val="autoZero"/>
        <c:auto val="1"/>
        <c:lblAlgn val="ctr"/>
        <c:lblOffset val="100"/>
        <c:noMultiLvlLbl val="0"/>
      </c:catAx>
      <c:valAx>
        <c:axId val="239717544"/>
        <c:scaling>
          <c:orientation val="minMax"/>
        </c:scaling>
        <c:delete val="0"/>
        <c:axPos val="l"/>
        <c:majorGridlines/>
        <c:numFmt formatCode="0.0" sourceLinked="1"/>
        <c:majorTickMark val="out"/>
        <c:minorTickMark val="none"/>
        <c:tickLblPos val="nextTo"/>
        <c:crossAx val="23971832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0.00</c:formatCode>
                <c:ptCount val="11"/>
                <c:pt idx="0">
                  <c:v>0.44900000000000001</c:v>
                </c:pt>
                <c:pt idx="1">
                  <c:v>0.44900000000000001</c:v>
                </c:pt>
                <c:pt idx="2">
                  <c:v>0.27700000000000002</c:v>
                </c:pt>
                <c:pt idx="3">
                  <c:v>0.30599999999999999</c:v>
                </c:pt>
                <c:pt idx="4">
                  <c:v>0.26900000000000002</c:v>
                </c:pt>
                <c:pt idx="5">
                  <c:v>0.37</c:v>
                </c:pt>
                <c:pt idx="6">
                  <c:v>0.55300000000000005</c:v>
                </c:pt>
                <c:pt idx="7">
                  <c:v>0.80200000000000005</c:v>
                </c:pt>
                <c:pt idx="8">
                  <c:v>0.56999999999999995</c:v>
                </c:pt>
                <c:pt idx="9">
                  <c:v>0.43285408381768126</c:v>
                </c:pt>
                <c:pt idx="10">
                  <c:v>0.615866388308977</c:v>
                </c:pt>
              </c:numCache>
            </c:numRef>
          </c:val>
        </c:ser>
        <c:dLbls>
          <c:showLegendKey val="0"/>
          <c:showVal val="0"/>
          <c:showCatName val="0"/>
          <c:showSerName val="0"/>
          <c:showPercent val="0"/>
          <c:showBubbleSize val="0"/>
        </c:dLbls>
        <c:gapWidth val="150"/>
        <c:axId val="122296752"/>
        <c:axId val="122295576"/>
      </c:barChart>
      <c:catAx>
        <c:axId val="122296752"/>
        <c:scaling>
          <c:orientation val="minMax"/>
        </c:scaling>
        <c:delete val="0"/>
        <c:axPos val="b"/>
        <c:numFmt formatCode="General" sourceLinked="0"/>
        <c:majorTickMark val="out"/>
        <c:minorTickMark val="none"/>
        <c:tickLblPos val="nextTo"/>
        <c:crossAx val="122295576"/>
        <c:crosses val="autoZero"/>
        <c:auto val="1"/>
        <c:lblAlgn val="ctr"/>
        <c:lblOffset val="100"/>
        <c:noMultiLvlLbl val="0"/>
      </c:catAx>
      <c:valAx>
        <c:axId val="122295576"/>
        <c:scaling>
          <c:orientation val="minMax"/>
        </c:scaling>
        <c:delete val="0"/>
        <c:axPos val="l"/>
        <c:majorGridlines/>
        <c:numFmt formatCode="0.00" sourceLinked="1"/>
        <c:majorTickMark val="out"/>
        <c:minorTickMark val="none"/>
        <c:tickLblPos val="nextTo"/>
        <c:crossAx val="12229675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4690260491632"/>
          <c:y val="7.1626103555237408E-2"/>
          <c:w val="0.89425309739508363"/>
          <c:h val="0.88132689095681227"/>
        </c:manualLayout>
      </c:layout>
      <c:barChart>
        <c:barDir val="col"/>
        <c:grouping val="clustered"/>
        <c:varyColors val="0"/>
        <c:ser>
          <c:idx val="0"/>
          <c:order val="0"/>
          <c:tx>
            <c:strRef>
              <c:f>Sheet1!$B$1</c:f>
              <c:strCache>
                <c:ptCount val="1"/>
                <c:pt idx="0">
                  <c:v>Change</c:v>
                </c:pt>
              </c:strCache>
            </c:strRef>
          </c:tx>
          <c:invertIfNegative val="0"/>
          <c:dLbls>
            <c:dLbl>
              <c:idx val="2"/>
              <c:layout>
                <c:manualLayout>
                  <c:x val="3.5842293906810036E-3"/>
                  <c:y val="-2.81240157480316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2.5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6.24995078740157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5.93749999999998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7921146953405018E-3"/>
                  <c:y val="-3.939370078740157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584229390681135E-3"/>
                  <c:y val="-6.969696969696970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Sheet1!$A$2:$A$12</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Sheet1!$B$2:$B$12</c:f>
              <c:numCache>
                <c:formatCode>0%</c:formatCode>
                <c:ptCount val="11"/>
                <c:pt idx="0">
                  <c:v>0.03</c:v>
                </c:pt>
                <c:pt idx="1">
                  <c:v>0.17</c:v>
                </c:pt>
                <c:pt idx="2">
                  <c:v>0.06</c:v>
                </c:pt>
                <c:pt idx="3">
                  <c:v>0.26</c:v>
                </c:pt>
                <c:pt idx="4">
                  <c:v>-0.31</c:v>
                </c:pt>
                <c:pt idx="5">
                  <c:v>-0.28999999999999998</c:v>
                </c:pt>
                <c:pt idx="6">
                  <c:v>-0.05</c:v>
                </c:pt>
                <c:pt idx="7">
                  <c:v>-0.03</c:v>
                </c:pt>
                <c:pt idx="8">
                  <c:v>0.15</c:v>
                </c:pt>
                <c:pt idx="9">
                  <c:v>0.14961389961389962</c:v>
                </c:pt>
                <c:pt idx="10">
                  <c:v>-6.7170445004198151E-3</c:v>
                </c:pt>
              </c:numCache>
            </c:numRef>
          </c:val>
        </c:ser>
        <c:dLbls>
          <c:showLegendKey val="0"/>
          <c:showVal val="0"/>
          <c:showCatName val="0"/>
          <c:showSerName val="0"/>
          <c:showPercent val="0"/>
          <c:showBubbleSize val="0"/>
        </c:dLbls>
        <c:gapWidth val="150"/>
        <c:axId val="122297144"/>
        <c:axId val="122297536"/>
      </c:barChart>
      <c:catAx>
        <c:axId val="122297144"/>
        <c:scaling>
          <c:orientation val="minMax"/>
        </c:scaling>
        <c:delete val="0"/>
        <c:axPos val="b"/>
        <c:numFmt formatCode="General" sourceLinked="0"/>
        <c:majorTickMark val="out"/>
        <c:minorTickMark val="none"/>
        <c:tickLblPos val="nextTo"/>
        <c:crossAx val="122297536"/>
        <c:crosses val="autoZero"/>
        <c:auto val="1"/>
        <c:lblAlgn val="ctr"/>
        <c:lblOffset val="100"/>
        <c:noMultiLvlLbl val="0"/>
      </c:catAx>
      <c:valAx>
        <c:axId val="122297536"/>
        <c:scaling>
          <c:orientation val="minMax"/>
        </c:scaling>
        <c:delete val="0"/>
        <c:axPos val="l"/>
        <c:majorGridlines/>
        <c:numFmt formatCode="0%" sourceLinked="1"/>
        <c:majorTickMark val="out"/>
        <c:minorTickMark val="none"/>
        <c:tickLblPos val="nextTo"/>
        <c:crossAx val="12229714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4690260491632"/>
          <c:y val="7.1626103555237408E-2"/>
          <c:w val="0.89425309739508363"/>
          <c:h val="0.88132689095681227"/>
        </c:manualLayout>
      </c:layout>
      <c:barChart>
        <c:barDir val="col"/>
        <c:grouping val="clustered"/>
        <c:varyColors val="0"/>
        <c:ser>
          <c:idx val="0"/>
          <c:order val="0"/>
          <c:tx>
            <c:strRef>
              <c:f>Sheet1!$B$1</c:f>
              <c:strCache>
                <c:ptCount val="1"/>
                <c:pt idx="0">
                  <c:v>Change</c:v>
                </c:pt>
              </c:strCache>
            </c:strRef>
          </c:tx>
          <c:invertIfNegative val="0"/>
          <c:dLbls>
            <c:dLbl>
              <c:idx val="0"/>
              <c:layout>
                <c:manualLayout>
                  <c:x val="-1.7921146953405018E-3"/>
                  <c:y val="-4.24240038177046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5842293906810036E-3"/>
                  <c:y val="-2.81240157480316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2.5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6.24995078740157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5.93749999999998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07</c:v>
                </c:pt>
                <c:pt idx="1">
                  <c:v>08</c:v>
                </c:pt>
                <c:pt idx="2">
                  <c:v>09</c:v>
                </c:pt>
                <c:pt idx="3">
                  <c:v>10</c:v>
                </c:pt>
                <c:pt idx="4">
                  <c:v>11</c:v>
                </c:pt>
                <c:pt idx="5">
                  <c:v>12</c:v>
                </c:pt>
                <c:pt idx="6">
                  <c:v>13</c:v>
                </c:pt>
                <c:pt idx="7">
                  <c:v>14</c:v>
                </c:pt>
                <c:pt idx="8">
                  <c:v>15</c:v>
                </c:pt>
                <c:pt idx="9">
                  <c:v>16</c:v>
                </c:pt>
              </c:strCache>
            </c:strRef>
          </c:cat>
          <c:val>
            <c:numRef>
              <c:f>Sheet1!$B$2:$B$11</c:f>
              <c:numCache>
                <c:formatCode>0%</c:formatCode>
                <c:ptCount val="10"/>
                <c:pt idx="0">
                  <c:v>-0.04</c:v>
                </c:pt>
                <c:pt idx="1">
                  <c:v>0.02</c:v>
                </c:pt>
                <c:pt idx="2">
                  <c:v>0.08</c:v>
                </c:pt>
                <c:pt idx="3">
                  <c:v>-0.05</c:v>
                </c:pt>
                <c:pt idx="4">
                  <c:v>-0.36</c:v>
                </c:pt>
                <c:pt idx="5">
                  <c:v>0.05</c:v>
                </c:pt>
                <c:pt idx="6">
                  <c:v>0.19</c:v>
                </c:pt>
                <c:pt idx="7">
                  <c:v>0.24</c:v>
                </c:pt>
                <c:pt idx="8">
                  <c:v>0.05</c:v>
                </c:pt>
                <c:pt idx="9">
                  <c:v>4.2402826855123678E-2</c:v>
                </c:pt>
              </c:numCache>
            </c:numRef>
          </c:val>
        </c:ser>
        <c:dLbls>
          <c:showLegendKey val="0"/>
          <c:showVal val="0"/>
          <c:showCatName val="0"/>
          <c:showSerName val="0"/>
          <c:showPercent val="0"/>
          <c:showBubbleSize val="0"/>
        </c:dLbls>
        <c:gapWidth val="150"/>
        <c:axId val="122298320"/>
        <c:axId val="243905752"/>
      </c:barChart>
      <c:catAx>
        <c:axId val="122298320"/>
        <c:scaling>
          <c:orientation val="minMax"/>
        </c:scaling>
        <c:delete val="0"/>
        <c:axPos val="b"/>
        <c:numFmt formatCode="General" sourceLinked="0"/>
        <c:majorTickMark val="out"/>
        <c:minorTickMark val="none"/>
        <c:tickLblPos val="nextTo"/>
        <c:crossAx val="243905752"/>
        <c:crosses val="autoZero"/>
        <c:auto val="1"/>
        <c:lblAlgn val="ctr"/>
        <c:lblOffset val="100"/>
        <c:noMultiLvlLbl val="0"/>
      </c:catAx>
      <c:valAx>
        <c:axId val="243905752"/>
        <c:scaling>
          <c:orientation val="minMax"/>
        </c:scaling>
        <c:delete val="0"/>
        <c:axPos val="l"/>
        <c:majorGridlines/>
        <c:numFmt formatCode="0%" sourceLinked="1"/>
        <c:majorTickMark val="out"/>
        <c:minorTickMark val="none"/>
        <c:tickLblPos val="nextTo"/>
        <c:crossAx val="122298320"/>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8193045945014449"/>
          <c:y val="0.1527814960629921"/>
          <c:w val="0.79281701529733029"/>
          <c:h val="0.73011417322834649"/>
        </c:manualLayout>
      </c:layout>
      <c:barChart>
        <c:barDir val="col"/>
        <c:grouping val="clustered"/>
        <c:varyColors val="0"/>
        <c:ser>
          <c:idx val="0"/>
          <c:order val="0"/>
          <c:tx>
            <c:strRef>
              <c:f>Sheet1!$B$1</c:f>
              <c:strCache>
                <c:ptCount val="1"/>
                <c:pt idx="0">
                  <c:v>Dividends Released by Year (LIAB) </c:v>
                </c:pt>
              </c:strCache>
            </c:strRef>
          </c:tx>
          <c:invertIfNegative val="0"/>
          <c:dLbls>
            <c:dLbl>
              <c:idx val="4"/>
              <c:layout>
                <c:manualLayout>
                  <c:x val="6.7340067340067337E-3"/>
                  <c:y val="-5.625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8518518518518517E-2"/>
                  <c:y val="-5.31249999999999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6835016835016834E-3"/>
                  <c:y val="1.25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5.0505713300987654E-3"/>
                  <c:y val="-4.0625000000000112E-2"/>
                </c:manualLayout>
              </c:layout>
              <c:spPr>
                <a:noFill/>
                <a:ln>
                  <a:noFill/>
                </a:ln>
                <a:effectLst/>
              </c:spPr>
              <c:txPr>
                <a:bodyPr wrap="square" lIns="38100" tIns="19050" rIns="38100" bIns="19050" anchor="ctr">
                  <a:noAutofit/>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3648148148148145"/>
                      <c:h val="8.0312499999999995E-2"/>
                    </c:manualLayout>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08/09</c:v>
                </c:pt>
                <c:pt idx="1">
                  <c:v>09/10</c:v>
                </c:pt>
                <c:pt idx="2">
                  <c:v>10/11</c:v>
                </c:pt>
                <c:pt idx="3">
                  <c:v>11/12</c:v>
                </c:pt>
                <c:pt idx="4">
                  <c:v>12/13</c:v>
                </c:pt>
                <c:pt idx="5">
                  <c:v>13/14</c:v>
                </c:pt>
                <c:pt idx="6">
                  <c:v>14/15</c:v>
                </c:pt>
                <c:pt idx="7">
                  <c:v>15/16</c:v>
                </c:pt>
                <c:pt idx="8">
                  <c:v>16/17</c:v>
                </c:pt>
              </c:strCache>
            </c:strRef>
          </c:cat>
          <c:val>
            <c:numRef>
              <c:f>Sheet1!$B$2:$B$10</c:f>
              <c:numCache>
                <c:formatCode>"$"#,##0</c:formatCode>
                <c:ptCount val="9"/>
                <c:pt idx="0">
                  <c:v>0</c:v>
                </c:pt>
                <c:pt idx="1">
                  <c:v>984499</c:v>
                </c:pt>
                <c:pt idx="2">
                  <c:v>0</c:v>
                </c:pt>
                <c:pt idx="3">
                  <c:v>2037344</c:v>
                </c:pt>
                <c:pt idx="4">
                  <c:v>418953</c:v>
                </c:pt>
                <c:pt idx="5">
                  <c:v>236295</c:v>
                </c:pt>
                <c:pt idx="6">
                  <c:v>183068</c:v>
                </c:pt>
                <c:pt idx="7">
                  <c:v>340510</c:v>
                </c:pt>
                <c:pt idx="8">
                  <c:v>299778</c:v>
                </c:pt>
              </c:numCache>
            </c:numRef>
          </c:val>
        </c:ser>
        <c:dLbls>
          <c:showLegendKey val="0"/>
          <c:showVal val="0"/>
          <c:showCatName val="0"/>
          <c:showSerName val="0"/>
          <c:showPercent val="0"/>
          <c:showBubbleSize val="0"/>
        </c:dLbls>
        <c:gapWidth val="150"/>
        <c:axId val="243910848"/>
        <c:axId val="243904184"/>
      </c:barChart>
      <c:catAx>
        <c:axId val="243910848"/>
        <c:scaling>
          <c:orientation val="minMax"/>
        </c:scaling>
        <c:delete val="0"/>
        <c:axPos val="b"/>
        <c:numFmt formatCode="General" sourceLinked="0"/>
        <c:majorTickMark val="out"/>
        <c:minorTickMark val="none"/>
        <c:tickLblPos val="nextTo"/>
        <c:crossAx val="243904184"/>
        <c:crosses val="autoZero"/>
        <c:auto val="1"/>
        <c:lblAlgn val="ctr"/>
        <c:lblOffset val="100"/>
        <c:noMultiLvlLbl val="0"/>
      </c:catAx>
      <c:valAx>
        <c:axId val="243904184"/>
        <c:scaling>
          <c:orientation val="minMax"/>
        </c:scaling>
        <c:delete val="0"/>
        <c:axPos val="l"/>
        <c:majorGridlines/>
        <c:numFmt formatCode="&quot;$&quot;#,##0" sourceLinked="1"/>
        <c:majorTickMark val="out"/>
        <c:minorTickMark val="none"/>
        <c:tickLblPos val="nextTo"/>
        <c:crossAx val="2439108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Dividends Released by Year (WC)</c:v>
                </c:pt>
              </c:strCache>
            </c:strRef>
          </c:tx>
          <c:invertIfNegative val="0"/>
          <c:dLbls>
            <c:dLbl>
              <c:idx val="5"/>
              <c:layout>
                <c:manualLayout>
                  <c:x val="2.4054982817869417E-2"/>
                  <c:y val="-5.625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718213058419244E-3"/>
                  <c:y val="2.18749999999999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5.1546391752578576E-3"/>
                  <c:y val="-2.8125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4364261168386141E-3"/>
                  <c:y val="-7.500000000000010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08/09</c:v>
                </c:pt>
                <c:pt idx="1">
                  <c:v>09/10</c:v>
                </c:pt>
                <c:pt idx="2">
                  <c:v>10/11</c:v>
                </c:pt>
                <c:pt idx="3">
                  <c:v>11/12</c:v>
                </c:pt>
                <c:pt idx="4">
                  <c:v>12/13</c:v>
                </c:pt>
                <c:pt idx="5">
                  <c:v>13/14</c:v>
                </c:pt>
                <c:pt idx="6">
                  <c:v>14/15</c:v>
                </c:pt>
                <c:pt idx="7">
                  <c:v>15/16</c:v>
                </c:pt>
                <c:pt idx="8">
                  <c:v>16/17</c:v>
                </c:pt>
              </c:strCache>
            </c:strRef>
          </c:cat>
          <c:val>
            <c:numRef>
              <c:f>Sheet1!$B$2:$B$10</c:f>
              <c:numCache>
                <c:formatCode>"$"#,##0</c:formatCode>
                <c:ptCount val="9"/>
                <c:pt idx="0">
                  <c:v>0</c:v>
                </c:pt>
                <c:pt idx="1">
                  <c:v>1831382</c:v>
                </c:pt>
                <c:pt idx="2">
                  <c:v>0</c:v>
                </c:pt>
                <c:pt idx="3">
                  <c:v>2145323</c:v>
                </c:pt>
                <c:pt idx="4">
                  <c:v>250003</c:v>
                </c:pt>
                <c:pt idx="5">
                  <c:v>242882</c:v>
                </c:pt>
                <c:pt idx="6">
                  <c:v>183068</c:v>
                </c:pt>
                <c:pt idx="7">
                  <c:v>200000</c:v>
                </c:pt>
                <c:pt idx="8">
                  <c:v>300000</c:v>
                </c:pt>
              </c:numCache>
            </c:numRef>
          </c:val>
        </c:ser>
        <c:dLbls>
          <c:showLegendKey val="0"/>
          <c:showVal val="0"/>
          <c:showCatName val="0"/>
          <c:showSerName val="0"/>
          <c:showPercent val="0"/>
          <c:showBubbleSize val="0"/>
        </c:dLbls>
        <c:gapWidth val="150"/>
        <c:axId val="243907320"/>
        <c:axId val="243911240"/>
      </c:barChart>
      <c:catAx>
        <c:axId val="243907320"/>
        <c:scaling>
          <c:orientation val="minMax"/>
        </c:scaling>
        <c:delete val="0"/>
        <c:axPos val="b"/>
        <c:numFmt formatCode="General" sourceLinked="1"/>
        <c:majorTickMark val="out"/>
        <c:minorTickMark val="none"/>
        <c:tickLblPos val="nextTo"/>
        <c:crossAx val="243911240"/>
        <c:crosses val="autoZero"/>
        <c:auto val="1"/>
        <c:lblAlgn val="ctr"/>
        <c:lblOffset val="100"/>
        <c:noMultiLvlLbl val="0"/>
      </c:catAx>
      <c:valAx>
        <c:axId val="243911240"/>
        <c:scaling>
          <c:orientation val="minMax"/>
        </c:scaling>
        <c:delete val="0"/>
        <c:axPos val="l"/>
        <c:majorGridlines/>
        <c:numFmt formatCode="&quot;$&quot;#,##0" sourceLinked="1"/>
        <c:majorTickMark val="out"/>
        <c:minorTickMark val="none"/>
        <c:tickLblPos val="nextTo"/>
        <c:crossAx val="243907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70747608161883"/>
          <c:y val="4.4353376282510133E-2"/>
          <c:w val="0.86557926226963566"/>
          <c:h val="0.81466022429014551"/>
        </c:manualLayout>
      </c:layout>
      <c:barChart>
        <c:barDir val="col"/>
        <c:grouping val="clustered"/>
        <c:varyColors val="0"/>
        <c:ser>
          <c:idx val="0"/>
          <c:order val="0"/>
          <c:tx>
            <c:strRef>
              <c:f>Sheet1!$B$1</c:f>
              <c:strCache>
                <c:ptCount val="1"/>
                <c:pt idx="0">
                  <c:v>Change</c:v>
                </c:pt>
              </c:strCache>
            </c:strRef>
          </c:tx>
          <c:invertIfNegative val="0"/>
          <c:dLbls>
            <c:dLbl>
              <c:idx val="2"/>
              <c:layout>
                <c:manualLayout>
                  <c:x val="0"/>
                  <c:y val="-4.68742618110236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6.24995078740157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c:formatCode>
                <c:ptCount val="11"/>
                <c:pt idx="0">
                  <c:v>20.6</c:v>
                </c:pt>
                <c:pt idx="1">
                  <c:v>19.600000000000001</c:v>
                </c:pt>
                <c:pt idx="2">
                  <c:v>32.5</c:v>
                </c:pt>
                <c:pt idx="3">
                  <c:v>31.9</c:v>
                </c:pt>
                <c:pt idx="4">
                  <c:v>34.4</c:v>
                </c:pt>
                <c:pt idx="5">
                  <c:v>15.9</c:v>
                </c:pt>
                <c:pt idx="6">
                  <c:v>6.7</c:v>
                </c:pt>
                <c:pt idx="7">
                  <c:v>5.5</c:v>
                </c:pt>
                <c:pt idx="8">
                  <c:v>9.6</c:v>
                </c:pt>
                <c:pt idx="9">
                  <c:v>13.076000000000001</c:v>
                </c:pt>
                <c:pt idx="10">
                  <c:v>9.6</c:v>
                </c:pt>
              </c:numCache>
            </c:numRef>
          </c:val>
        </c:ser>
        <c:dLbls>
          <c:showLegendKey val="0"/>
          <c:showVal val="0"/>
          <c:showCatName val="0"/>
          <c:showSerName val="0"/>
          <c:showPercent val="0"/>
          <c:showBubbleSize val="0"/>
        </c:dLbls>
        <c:gapWidth val="150"/>
        <c:axId val="239715584"/>
        <c:axId val="239719504"/>
      </c:barChart>
      <c:catAx>
        <c:axId val="239715584"/>
        <c:scaling>
          <c:orientation val="minMax"/>
        </c:scaling>
        <c:delete val="0"/>
        <c:axPos val="b"/>
        <c:numFmt formatCode="General" sourceLinked="0"/>
        <c:majorTickMark val="out"/>
        <c:minorTickMark val="none"/>
        <c:tickLblPos val="nextTo"/>
        <c:crossAx val="239719504"/>
        <c:crosses val="autoZero"/>
        <c:auto val="1"/>
        <c:lblAlgn val="ctr"/>
        <c:lblOffset val="100"/>
        <c:noMultiLvlLbl val="0"/>
      </c:catAx>
      <c:valAx>
        <c:axId val="239719504"/>
        <c:scaling>
          <c:orientation val="minMax"/>
        </c:scaling>
        <c:delete val="0"/>
        <c:axPos val="l"/>
        <c:majorGridlines/>
        <c:numFmt formatCode="0.0" sourceLinked="1"/>
        <c:majorTickMark val="out"/>
        <c:minorTickMark val="none"/>
        <c:tickLblPos val="nextTo"/>
        <c:crossAx val="23971558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53901730025682"/>
          <c:y val="3.5878093363329581E-2"/>
          <c:w val="0.86557926226963566"/>
          <c:h val="0.91038667041619803"/>
        </c:manualLayout>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8.9605734767023767E-3"/>
                  <c:y val="-2.083309898762654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7921146953405017E-2"/>
                  <c:y val="-5.951677915260592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7921146953405018E-3"/>
                  <c:y val="1.488095238095243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Sheet1!$A$3:$A$13</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Sheet1!$B$3:$B$13</c:f>
              <c:numCache>
                <c:formatCode>0%</c:formatCode>
                <c:ptCount val="11"/>
                <c:pt idx="0">
                  <c:v>0.45</c:v>
                </c:pt>
                <c:pt idx="1">
                  <c:v>-0.13</c:v>
                </c:pt>
                <c:pt idx="2">
                  <c:v>0.16</c:v>
                </c:pt>
                <c:pt idx="3">
                  <c:v>0.17</c:v>
                </c:pt>
                <c:pt idx="4">
                  <c:v>0.36</c:v>
                </c:pt>
                <c:pt idx="5">
                  <c:v>-0.18</c:v>
                </c:pt>
                <c:pt idx="6">
                  <c:v>-0.05</c:v>
                </c:pt>
                <c:pt idx="7">
                  <c:v>-0.22</c:v>
                </c:pt>
                <c:pt idx="8">
                  <c:v>-0.03</c:v>
                </c:pt>
                <c:pt idx="9">
                  <c:v>0.22139917695473252</c:v>
                </c:pt>
                <c:pt idx="10">
                  <c:v>0.13098067574805819</c:v>
                </c:pt>
              </c:numCache>
            </c:numRef>
          </c:val>
        </c:ser>
        <c:dLbls>
          <c:showLegendKey val="0"/>
          <c:showVal val="0"/>
          <c:showCatName val="0"/>
          <c:showSerName val="0"/>
          <c:showPercent val="0"/>
          <c:showBubbleSize val="0"/>
        </c:dLbls>
        <c:gapWidth val="150"/>
        <c:axId val="239719112"/>
        <c:axId val="239720288"/>
      </c:barChart>
      <c:catAx>
        <c:axId val="239719112"/>
        <c:scaling>
          <c:orientation val="minMax"/>
        </c:scaling>
        <c:delete val="0"/>
        <c:axPos val="b"/>
        <c:numFmt formatCode="General" sourceLinked="0"/>
        <c:majorTickMark val="out"/>
        <c:minorTickMark val="none"/>
        <c:tickLblPos val="nextTo"/>
        <c:crossAx val="239720288"/>
        <c:crosses val="autoZero"/>
        <c:auto val="1"/>
        <c:lblAlgn val="ctr"/>
        <c:lblOffset val="100"/>
        <c:noMultiLvlLbl val="0"/>
      </c:catAx>
      <c:valAx>
        <c:axId val="239720288"/>
        <c:scaling>
          <c:orientation val="minMax"/>
        </c:scaling>
        <c:delete val="0"/>
        <c:axPos val="l"/>
        <c:majorGridlines/>
        <c:numFmt formatCode="0%" sourceLinked="1"/>
        <c:majorTickMark val="out"/>
        <c:minorTickMark val="none"/>
        <c:tickLblPos val="nextTo"/>
        <c:crossAx val="23971911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94217255101177"/>
          <c:y val="7.4656496062992128E-2"/>
          <c:w val="0.89425309739508363"/>
          <c:h val="0.87829650590551189"/>
        </c:manualLayout>
      </c:layout>
      <c:barChart>
        <c:barDir val="col"/>
        <c:grouping val="clustered"/>
        <c:varyColors val="0"/>
        <c:ser>
          <c:idx val="0"/>
          <c:order val="0"/>
          <c:tx>
            <c:strRef>
              <c:f>Sheet1!$B$1</c:f>
              <c:strCache>
                <c:ptCount val="1"/>
                <c:pt idx="0">
                  <c:v>Change</c:v>
                </c:pt>
              </c:strCache>
            </c:strRef>
          </c:tx>
          <c:invertIfNegative val="0"/>
          <c:dLbls>
            <c:dLbl>
              <c:idx val="1"/>
              <c:layout>
                <c:manualLayout>
                  <c:x val="5.3763440860215058E-3"/>
                  <c:y val="-5.9374261811023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4.68742618110236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5842293906810036E-3"/>
                  <c:y val="-5.624999999999988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6.24995078740157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Sheet1!$A$3:$A$13</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Sheet1!$B$3:$B$13</c:f>
              <c:numCache>
                <c:formatCode>0%</c:formatCode>
                <c:ptCount val="11"/>
                <c:pt idx="0">
                  <c:v>0.2</c:v>
                </c:pt>
                <c:pt idx="1">
                  <c:v>-0.05</c:v>
                </c:pt>
                <c:pt idx="2">
                  <c:v>0.66</c:v>
                </c:pt>
                <c:pt idx="3">
                  <c:v>-0.02</c:v>
                </c:pt>
                <c:pt idx="4">
                  <c:v>0.08</c:v>
                </c:pt>
                <c:pt idx="5">
                  <c:v>-0.54</c:v>
                </c:pt>
                <c:pt idx="6">
                  <c:v>-0.3</c:v>
                </c:pt>
                <c:pt idx="7">
                  <c:v>-0.22</c:v>
                </c:pt>
                <c:pt idx="8">
                  <c:v>0.74</c:v>
                </c:pt>
                <c:pt idx="9">
                  <c:v>0.36208333333333331</c:v>
                </c:pt>
                <c:pt idx="10">
                  <c:v>-0.26725918113464603</c:v>
                </c:pt>
              </c:numCache>
            </c:numRef>
          </c:val>
        </c:ser>
        <c:dLbls>
          <c:showLegendKey val="0"/>
          <c:showVal val="0"/>
          <c:showCatName val="0"/>
          <c:showSerName val="0"/>
          <c:showPercent val="0"/>
          <c:showBubbleSize val="0"/>
        </c:dLbls>
        <c:gapWidth val="150"/>
        <c:axId val="239719896"/>
        <c:axId val="239720680"/>
      </c:barChart>
      <c:catAx>
        <c:axId val="239719896"/>
        <c:scaling>
          <c:orientation val="minMax"/>
        </c:scaling>
        <c:delete val="0"/>
        <c:axPos val="b"/>
        <c:numFmt formatCode="General" sourceLinked="0"/>
        <c:majorTickMark val="out"/>
        <c:minorTickMark val="none"/>
        <c:tickLblPos val="nextTo"/>
        <c:crossAx val="239720680"/>
        <c:crosses val="autoZero"/>
        <c:auto val="1"/>
        <c:lblAlgn val="ctr"/>
        <c:lblOffset val="100"/>
        <c:noMultiLvlLbl val="0"/>
      </c:catAx>
      <c:valAx>
        <c:axId val="239720680"/>
        <c:scaling>
          <c:orientation val="minMax"/>
        </c:scaling>
        <c:delete val="0"/>
        <c:axPos val="l"/>
        <c:majorGridlines/>
        <c:numFmt formatCode="0%" sourceLinked="1"/>
        <c:majorTickMark val="out"/>
        <c:minorTickMark val="none"/>
        <c:tickLblPos val="nextTo"/>
        <c:crossAx val="239719896"/>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c:formatCode>
                <c:ptCount val="11"/>
                <c:pt idx="0">
                  <c:v>0.35</c:v>
                </c:pt>
                <c:pt idx="1">
                  <c:v>0.41</c:v>
                </c:pt>
                <c:pt idx="2">
                  <c:v>0.59</c:v>
                </c:pt>
                <c:pt idx="3">
                  <c:v>0.41</c:v>
                </c:pt>
                <c:pt idx="4">
                  <c:v>0.24</c:v>
                </c:pt>
                <c:pt idx="5">
                  <c:v>0.23</c:v>
                </c:pt>
                <c:pt idx="6">
                  <c:v>0.25</c:v>
                </c:pt>
                <c:pt idx="7">
                  <c:v>0.23</c:v>
                </c:pt>
                <c:pt idx="8">
                  <c:v>0.5</c:v>
                </c:pt>
                <c:pt idx="9">
                  <c:v>0.3445642407906559</c:v>
                </c:pt>
                <c:pt idx="10">
                  <c:v>0.21191658391261173</c:v>
                </c:pt>
              </c:numCache>
            </c:numRef>
          </c:val>
        </c:ser>
        <c:dLbls>
          <c:showLegendKey val="0"/>
          <c:showVal val="0"/>
          <c:showCatName val="0"/>
          <c:showSerName val="0"/>
          <c:showPercent val="0"/>
          <c:showBubbleSize val="0"/>
        </c:dLbls>
        <c:gapWidth val="150"/>
        <c:axId val="172372824"/>
        <c:axId val="172375176"/>
      </c:barChart>
      <c:catAx>
        <c:axId val="172372824"/>
        <c:scaling>
          <c:orientation val="minMax"/>
        </c:scaling>
        <c:delete val="0"/>
        <c:axPos val="b"/>
        <c:numFmt formatCode="General" sourceLinked="0"/>
        <c:majorTickMark val="out"/>
        <c:minorTickMark val="none"/>
        <c:tickLblPos val="nextTo"/>
        <c:crossAx val="172375176"/>
        <c:crosses val="autoZero"/>
        <c:auto val="1"/>
        <c:lblAlgn val="ctr"/>
        <c:lblOffset val="100"/>
        <c:noMultiLvlLbl val="0"/>
      </c:catAx>
      <c:valAx>
        <c:axId val="172375176"/>
        <c:scaling>
          <c:orientation val="minMax"/>
        </c:scaling>
        <c:delete val="0"/>
        <c:axPos val="l"/>
        <c:majorGridlines/>
        <c:numFmt formatCode="0.0" sourceLinked="1"/>
        <c:majorTickMark val="out"/>
        <c:minorTickMark val="none"/>
        <c:tickLblPos val="nextTo"/>
        <c:crossAx val="17237282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c:formatCode>
                <c:ptCount val="11"/>
                <c:pt idx="0">
                  <c:v>1.1499999999999999</c:v>
                </c:pt>
                <c:pt idx="1">
                  <c:v>1.01</c:v>
                </c:pt>
                <c:pt idx="2">
                  <c:v>0.75</c:v>
                </c:pt>
                <c:pt idx="3">
                  <c:v>0.67</c:v>
                </c:pt>
                <c:pt idx="4">
                  <c:v>0.6</c:v>
                </c:pt>
                <c:pt idx="5">
                  <c:v>1.38</c:v>
                </c:pt>
                <c:pt idx="6">
                  <c:v>2.37</c:v>
                </c:pt>
                <c:pt idx="7">
                  <c:v>3.51</c:v>
                </c:pt>
                <c:pt idx="8">
                  <c:v>1.7</c:v>
                </c:pt>
                <c:pt idx="9">
                  <c:v>1.1627408993576016</c:v>
                </c:pt>
                <c:pt idx="10">
                  <c:v>1.7924843423799584</c:v>
                </c:pt>
              </c:numCache>
            </c:numRef>
          </c:val>
        </c:ser>
        <c:dLbls>
          <c:showLegendKey val="0"/>
          <c:showVal val="0"/>
          <c:showCatName val="0"/>
          <c:showSerName val="0"/>
          <c:showPercent val="0"/>
          <c:showBubbleSize val="0"/>
        </c:dLbls>
        <c:gapWidth val="150"/>
        <c:axId val="122294008"/>
        <c:axId val="122292048"/>
      </c:barChart>
      <c:catAx>
        <c:axId val="122294008"/>
        <c:scaling>
          <c:orientation val="minMax"/>
        </c:scaling>
        <c:delete val="0"/>
        <c:axPos val="b"/>
        <c:numFmt formatCode="General" sourceLinked="0"/>
        <c:majorTickMark val="out"/>
        <c:minorTickMark val="none"/>
        <c:tickLblPos val="nextTo"/>
        <c:crossAx val="122292048"/>
        <c:crosses val="autoZero"/>
        <c:auto val="1"/>
        <c:lblAlgn val="ctr"/>
        <c:lblOffset val="100"/>
        <c:noMultiLvlLbl val="0"/>
      </c:catAx>
      <c:valAx>
        <c:axId val="122292048"/>
        <c:scaling>
          <c:orientation val="minMax"/>
        </c:scaling>
        <c:delete val="0"/>
        <c:axPos val="l"/>
        <c:majorGridlines/>
        <c:numFmt formatCode="0.0" sourceLinked="1"/>
        <c:majorTickMark val="out"/>
        <c:minorTickMark val="none"/>
        <c:tickLblPos val="nextTo"/>
        <c:crossAx val="12229400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4690260491632"/>
          <c:y val="7.4656496062992128E-2"/>
          <c:w val="0.89425309739508363"/>
          <c:h val="0.87829650590551189"/>
        </c:manualLayout>
      </c:layout>
      <c:barChart>
        <c:barDir val="col"/>
        <c:grouping val="clustered"/>
        <c:varyColors val="0"/>
        <c:ser>
          <c:idx val="0"/>
          <c:order val="0"/>
          <c:tx>
            <c:strRef>
              <c:f>Sheet1!$B$1</c:f>
              <c:strCache>
                <c:ptCount val="1"/>
                <c:pt idx="0">
                  <c:v>Change</c:v>
                </c:pt>
              </c:strCache>
            </c:strRef>
          </c:tx>
          <c:invertIfNegative val="0"/>
          <c:dLbls>
            <c:dLbl>
              <c:idx val="0"/>
              <c:layout>
                <c:manualLayout>
                  <c:x val="5.3762029746281716E-3"/>
                  <c:y val="-3.43745078740157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921146953405018E-3"/>
                  <c:y val="-4.37499999999999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5842293906810036E-3"/>
                  <c:y val="-1.87492618110236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5710113073651581E-17"/>
                  <c:y val="1.56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2.49990157480314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4.999975393700787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3763440860215058E-3"/>
                  <c:y val="-4.68750000000001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Sheet1!$A$2:$A$12</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Sheet1!$B$2:$B$12</c:f>
              <c:numCache>
                <c:formatCode>0%</c:formatCode>
                <c:ptCount val="11"/>
                <c:pt idx="0">
                  <c:v>-7.0000000000000007E-2</c:v>
                </c:pt>
                <c:pt idx="1">
                  <c:v>-0.05</c:v>
                </c:pt>
                <c:pt idx="2">
                  <c:v>0.03</c:v>
                </c:pt>
                <c:pt idx="3">
                  <c:v>0.1</c:v>
                </c:pt>
                <c:pt idx="4">
                  <c:v>-0.15</c:v>
                </c:pt>
                <c:pt idx="5">
                  <c:v>-0.04</c:v>
                </c:pt>
                <c:pt idx="6">
                  <c:v>-0.09</c:v>
                </c:pt>
                <c:pt idx="7">
                  <c:v>0.87</c:v>
                </c:pt>
                <c:pt idx="8">
                  <c:v>-0.17</c:v>
                </c:pt>
                <c:pt idx="9">
                  <c:v>-0.21894093686354379</c:v>
                </c:pt>
                <c:pt idx="10">
                  <c:v>-0.30443285528031289</c:v>
                </c:pt>
              </c:numCache>
            </c:numRef>
          </c:val>
        </c:ser>
        <c:dLbls>
          <c:showLegendKey val="0"/>
          <c:showVal val="0"/>
          <c:showCatName val="0"/>
          <c:showSerName val="0"/>
          <c:showPercent val="0"/>
          <c:showBubbleSize val="0"/>
        </c:dLbls>
        <c:gapWidth val="150"/>
        <c:axId val="122291264"/>
        <c:axId val="122295184"/>
      </c:barChart>
      <c:catAx>
        <c:axId val="122291264"/>
        <c:scaling>
          <c:orientation val="minMax"/>
        </c:scaling>
        <c:delete val="0"/>
        <c:axPos val="b"/>
        <c:numFmt formatCode="General" sourceLinked="0"/>
        <c:majorTickMark val="out"/>
        <c:minorTickMark val="none"/>
        <c:tickLblPos val="nextTo"/>
        <c:crossAx val="122295184"/>
        <c:crosses val="autoZero"/>
        <c:auto val="1"/>
        <c:lblAlgn val="ctr"/>
        <c:lblOffset val="100"/>
        <c:noMultiLvlLbl val="0"/>
      </c:catAx>
      <c:valAx>
        <c:axId val="122295184"/>
        <c:scaling>
          <c:orientation val="minMax"/>
        </c:scaling>
        <c:delete val="0"/>
        <c:axPos val="l"/>
        <c:majorGridlines/>
        <c:numFmt formatCode="0%" sourceLinked="1"/>
        <c:majorTickMark val="out"/>
        <c:minorTickMark val="none"/>
        <c:tickLblPos val="nextTo"/>
        <c:crossAx val="12229126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4690260491632"/>
          <c:y val="7.1626103555237408E-2"/>
          <c:w val="0.89425309739508363"/>
          <c:h val="0.88132689095681227"/>
        </c:manualLayout>
      </c:layout>
      <c:barChart>
        <c:barDir val="col"/>
        <c:grouping val="clustered"/>
        <c:varyColors val="0"/>
        <c:ser>
          <c:idx val="0"/>
          <c:order val="0"/>
          <c:tx>
            <c:strRef>
              <c:f>Sheet1!$B$1</c:f>
              <c:strCache>
                <c:ptCount val="1"/>
                <c:pt idx="0">
                  <c:v>Change</c:v>
                </c:pt>
              </c:strCache>
            </c:strRef>
          </c:tx>
          <c:invertIfNegative val="0"/>
          <c:dLbls>
            <c:dLbl>
              <c:idx val="2"/>
              <c:layout>
                <c:manualLayout>
                  <c:x val="3.5842293906810036E-3"/>
                  <c:y val="-2.81240157480316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2.5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7921146953405018E-3"/>
                  <c:y val="-6.24995078740157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5.93749999999998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Sheet1!$A$2:$A$12</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Sheet1!$B$2:$B$12</c:f>
              <c:numCache>
                <c:formatCode>0%</c:formatCode>
                <c:ptCount val="11"/>
                <c:pt idx="0">
                  <c:v>-0.16</c:v>
                </c:pt>
                <c:pt idx="1">
                  <c:v>-7.0000000000000007E-2</c:v>
                </c:pt>
                <c:pt idx="2">
                  <c:v>-0.05</c:v>
                </c:pt>
                <c:pt idx="3">
                  <c:v>-0.05</c:v>
                </c:pt>
                <c:pt idx="4">
                  <c:v>-0.02</c:v>
                </c:pt>
                <c:pt idx="5">
                  <c:v>-0.02</c:v>
                </c:pt>
                <c:pt idx="6">
                  <c:v>0.56000000000000005</c:v>
                </c:pt>
                <c:pt idx="7">
                  <c:v>0.1</c:v>
                </c:pt>
                <c:pt idx="8">
                  <c:v>-0.17</c:v>
                </c:pt>
                <c:pt idx="9">
                  <c:v>-5.4242348842995773E-2</c:v>
                </c:pt>
                <c:pt idx="10">
                  <c:v>0.12943962115232832</c:v>
                </c:pt>
              </c:numCache>
            </c:numRef>
          </c:val>
        </c:ser>
        <c:dLbls>
          <c:showLegendKey val="0"/>
          <c:showVal val="0"/>
          <c:showCatName val="0"/>
          <c:showSerName val="0"/>
          <c:showPercent val="0"/>
          <c:showBubbleSize val="0"/>
        </c:dLbls>
        <c:gapWidth val="150"/>
        <c:axId val="122296360"/>
        <c:axId val="122291656"/>
      </c:barChart>
      <c:catAx>
        <c:axId val="122296360"/>
        <c:scaling>
          <c:orientation val="minMax"/>
        </c:scaling>
        <c:delete val="0"/>
        <c:axPos val="b"/>
        <c:numFmt formatCode="General" sourceLinked="0"/>
        <c:majorTickMark val="out"/>
        <c:minorTickMark val="none"/>
        <c:tickLblPos val="nextTo"/>
        <c:crossAx val="122291656"/>
        <c:crosses val="autoZero"/>
        <c:auto val="1"/>
        <c:lblAlgn val="ctr"/>
        <c:lblOffset val="100"/>
        <c:noMultiLvlLbl val="0"/>
      </c:catAx>
      <c:valAx>
        <c:axId val="122291656"/>
        <c:scaling>
          <c:orientation val="minMax"/>
        </c:scaling>
        <c:delete val="0"/>
        <c:axPos val="l"/>
        <c:majorGridlines/>
        <c:numFmt formatCode="0%" sourceLinked="1"/>
        <c:majorTickMark val="out"/>
        <c:minorTickMark val="none"/>
        <c:tickLblPos val="nextTo"/>
        <c:crossAx val="122296360"/>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Change</c:v>
                </c:pt>
              </c:strCache>
            </c:strRef>
          </c:tx>
          <c:invertIfNegative val="0"/>
          <c:dLbls>
            <c:dLbl>
              <c:idx val="7"/>
              <c:layout>
                <c:manualLayout>
                  <c:x val="3.5842293906810036E-3"/>
                  <c:y val="-3.74999999999999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Sheet1!$A$4:$A$14</c:f>
              <c:strCache>
                <c:ptCount val="11"/>
                <c:pt idx="0">
                  <c:v>07</c:v>
                </c:pt>
                <c:pt idx="1">
                  <c:v>08</c:v>
                </c:pt>
                <c:pt idx="2">
                  <c:v>09</c:v>
                </c:pt>
                <c:pt idx="3">
                  <c:v>10</c:v>
                </c:pt>
                <c:pt idx="4">
                  <c:v>11</c:v>
                </c:pt>
                <c:pt idx="5">
                  <c:v>12</c:v>
                </c:pt>
                <c:pt idx="6">
                  <c:v>13</c:v>
                </c:pt>
                <c:pt idx="7">
                  <c:v>14</c:v>
                </c:pt>
                <c:pt idx="8">
                  <c:v>15</c:v>
                </c:pt>
                <c:pt idx="9">
                  <c:v>16</c:v>
                </c:pt>
                <c:pt idx="10">
                  <c:v>17</c:v>
                </c:pt>
              </c:strCache>
            </c:strRef>
          </c:cat>
          <c:val>
            <c:numRef>
              <c:f>Sheet1!$B$4:$B$14</c:f>
              <c:numCache>
                <c:formatCode>0.00</c:formatCode>
                <c:ptCount val="11"/>
                <c:pt idx="0">
                  <c:v>0.37</c:v>
                </c:pt>
                <c:pt idx="1">
                  <c:v>0.44</c:v>
                </c:pt>
                <c:pt idx="2">
                  <c:v>0.44</c:v>
                </c:pt>
                <c:pt idx="3">
                  <c:v>0.4</c:v>
                </c:pt>
                <c:pt idx="4">
                  <c:v>0.37</c:v>
                </c:pt>
                <c:pt idx="5">
                  <c:v>0.31</c:v>
                </c:pt>
                <c:pt idx="6">
                  <c:v>0.23</c:v>
                </c:pt>
                <c:pt idx="7">
                  <c:v>0.28000000000000003</c:v>
                </c:pt>
                <c:pt idx="8">
                  <c:v>0.28000000000000003</c:v>
                </c:pt>
                <c:pt idx="9">
                  <c:v>0.26752021563342315</c:v>
                </c:pt>
                <c:pt idx="10">
                  <c:v>0.23495531281032769</c:v>
                </c:pt>
              </c:numCache>
            </c:numRef>
          </c:val>
        </c:ser>
        <c:dLbls>
          <c:showLegendKey val="0"/>
          <c:showVal val="0"/>
          <c:showCatName val="0"/>
          <c:showSerName val="0"/>
          <c:showPercent val="0"/>
          <c:showBubbleSize val="0"/>
        </c:dLbls>
        <c:gapWidth val="150"/>
        <c:axId val="122294792"/>
        <c:axId val="122295968"/>
      </c:barChart>
      <c:catAx>
        <c:axId val="122294792"/>
        <c:scaling>
          <c:orientation val="minMax"/>
        </c:scaling>
        <c:delete val="0"/>
        <c:axPos val="b"/>
        <c:numFmt formatCode="General" sourceLinked="0"/>
        <c:majorTickMark val="out"/>
        <c:minorTickMark val="none"/>
        <c:tickLblPos val="nextTo"/>
        <c:crossAx val="122295968"/>
        <c:crosses val="autoZero"/>
        <c:auto val="1"/>
        <c:lblAlgn val="ctr"/>
        <c:lblOffset val="100"/>
        <c:noMultiLvlLbl val="0"/>
      </c:catAx>
      <c:valAx>
        <c:axId val="122295968"/>
        <c:scaling>
          <c:orientation val="minMax"/>
        </c:scaling>
        <c:delete val="0"/>
        <c:axPos val="l"/>
        <c:majorGridlines/>
        <c:numFmt formatCode="0.00" sourceLinked="1"/>
        <c:majorTickMark val="out"/>
        <c:minorTickMark val="none"/>
        <c:tickLblPos val="nextTo"/>
        <c:crossAx val="12229479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0.58125</cdr:y>
    </cdr:from>
    <cdr:to>
      <cdr:x>1</cdr:x>
      <cdr:y>0.5925</cdr:y>
    </cdr:to>
    <cdr:sp macro="" textlink="">
      <cdr:nvSpPr>
        <cdr:cNvPr id="2" name="Rectangle 1"/>
        <cdr:cNvSpPr>
          <a:spLocks xmlns:a="http://schemas.openxmlformats.org/drawingml/2006/main" noChangeArrowheads="1"/>
        </cdr:cNvSpPr>
      </cdr:nvSpPr>
      <cdr:spPr bwMode="auto">
        <a:xfrm xmlns:a="http://schemas.openxmlformats.org/drawingml/2006/main">
          <a:off x="0" y="2362200"/>
          <a:ext cx="7086600" cy="45719"/>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cdr:y>
    </cdr:from>
    <cdr:to>
      <cdr:x>1</cdr:x>
      <cdr:y>0.01125</cdr:y>
    </cdr:to>
    <cdr:sp macro="" textlink="">
      <cdr:nvSpPr>
        <cdr:cNvPr id="2" name="Rectangle 1"/>
        <cdr:cNvSpPr>
          <a:spLocks xmlns:a="http://schemas.openxmlformats.org/drawingml/2006/main" noChangeArrowheads="1"/>
        </cdr:cNvSpPr>
      </cdr:nvSpPr>
      <cdr:spPr bwMode="auto">
        <a:xfrm xmlns:a="http://schemas.openxmlformats.org/drawingml/2006/main">
          <a:off x="-1600200" y="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0.4</cdr:y>
    </cdr:from>
    <cdr:to>
      <cdr:x>1</cdr:x>
      <cdr:y>0.41125</cdr:y>
    </cdr:to>
    <cdr:sp macro="" textlink="">
      <cdr:nvSpPr>
        <cdr:cNvPr id="2" name="Rectangle 1"/>
        <cdr:cNvSpPr>
          <a:spLocks xmlns:a="http://schemas.openxmlformats.org/drawingml/2006/main" noChangeArrowheads="1"/>
        </cdr:cNvSpPr>
      </cdr:nvSpPr>
      <cdr:spPr bwMode="auto">
        <a:xfrm xmlns:a="http://schemas.openxmlformats.org/drawingml/2006/main">
          <a:off x="0" y="1676400"/>
          <a:ext cx="7086600" cy="47148"/>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dirty="0"/>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0.4</cdr:y>
    </cdr:from>
    <cdr:to>
      <cdr:x>1</cdr:x>
      <cdr:y>0.41125</cdr:y>
    </cdr:to>
    <cdr:sp macro="" textlink="">
      <cdr:nvSpPr>
        <cdr:cNvPr id="2" name="Rectangle 1"/>
        <cdr:cNvSpPr>
          <a:spLocks xmlns:a="http://schemas.openxmlformats.org/drawingml/2006/main" noChangeArrowheads="1"/>
        </cdr:cNvSpPr>
      </cdr:nvSpPr>
      <cdr:spPr bwMode="auto">
        <a:xfrm xmlns:a="http://schemas.openxmlformats.org/drawingml/2006/main">
          <a:off x="-1600200" y="1676400"/>
          <a:ext cx="7086600" cy="47148"/>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0.75455</cdr:y>
    </cdr:from>
    <cdr:to>
      <cdr:x>1</cdr:x>
      <cdr:y>0.7658</cdr:y>
    </cdr:to>
    <cdr:sp macro="" textlink="">
      <cdr:nvSpPr>
        <cdr:cNvPr id="2" name="Rectangle 1"/>
        <cdr:cNvSpPr>
          <a:spLocks xmlns:a="http://schemas.openxmlformats.org/drawingml/2006/main" noChangeArrowheads="1"/>
        </cdr:cNvSpPr>
      </cdr:nvSpPr>
      <cdr:spPr bwMode="auto">
        <a:xfrm xmlns:a="http://schemas.openxmlformats.org/drawingml/2006/main">
          <a:off x="-692953" y="3162300"/>
          <a:ext cx="7772400" cy="47149"/>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0.62653</cdr:x>
      <cdr:y>0.5</cdr:y>
    </cdr:from>
    <cdr:to>
      <cdr:x>0.84314</cdr:x>
      <cdr:y>0.71818</cdr:y>
    </cdr:to>
    <cdr:sp macro="" textlink="">
      <cdr:nvSpPr>
        <cdr:cNvPr id="3" name="TextBox 2"/>
        <cdr:cNvSpPr txBox="1"/>
      </cdr:nvSpPr>
      <cdr:spPr>
        <a:xfrm xmlns:a="http://schemas.openxmlformats.org/drawingml/2006/main">
          <a:off x="4869647" y="2095500"/>
          <a:ext cx="1683579" cy="91439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t>Change from $150,000</a:t>
          </a:r>
        </a:p>
        <a:p xmlns:a="http://schemas.openxmlformats.org/drawingml/2006/main">
          <a:pPr algn="ctr"/>
          <a:r>
            <a:rPr lang="en-US" sz="1100" dirty="0" smtClean="0"/>
            <a:t> to $250,000 SIR</a:t>
          </a:r>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0.86582</cdr:x>
      <cdr:y>0.33635</cdr:y>
    </cdr:from>
    <cdr:to>
      <cdr:x>1</cdr:x>
      <cdr:y>0.39693</cdr:y>
    </cdr:to>
    <cdr:sp macro="" textlink="">
      <cdr:nvSpPr>
        <cdr:cNvPr id="2" name="Rectangle 1"/>
        <cdr:cNvSpPr/>
      </cdr:nvSpPr>
      <cdr:spPr>
        <a:xfrm xmlns:a="http://schemas.openxmlformats.org/drawingml/2006/main">
          <a:off x="6135699" y="1435262"/>
          <a:ext cx="950901" cy="258532"/>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en-US"/>
          </a:defPPr>
          <a:lvl1pPr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1pPr>
          <a:lvl2pPr marL="4572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2pPr>
          <a:lvl3pPr marL="9144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3pPr>
          <a:lvl4pPr marL="13716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4pPr>
          <a:lvl5pPr marL="18288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xmlns:a="http://schemas.openxmlformats.org/drawingml/2006/main">
          <a:pPr algn="r"/>
          <a:r>
            <a:rPr lang="en-US" sz="1200" dirty="0" smtClean="0"/>
            <a:t>$5,035,912</a:t>
          </a:r>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0.65625</cdr:y>
    </cdr:from>
    <cdr:to>
      <cdr:x>1</cdr:x>
      <cdr:y>0.6675</cdr:y>
    </cdr:to>
    <cdr:sp macro="" textlink="">
      <cdr:nvSpPr>
        <cdr:cNvPr id="2" name="Rectangle 1"/>
        <cdr:cNvSpPr>
          <a:spLocks xmlns:a="http://schemas.openxmlformats.org/drawingml/2006/main" noChangeArrowheads="1"/>
        </cdr:cNvSpPr>
      </cdr:nvSpPr>
      <cdr:spPr bwMode="auto">
        <a:xfrm xmlns:a="http://schemas.openxmlformats.org/drawingml/2006/main">
          <a:off x="0" y="266700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dirty="0"/>
        </a:p>
      </cdr:txBody>
    </cdr:sp>
  </cdr:relSizeAnchor>
  <cdr:relSizeAnchor xmlns:cdr="http://schemas.openxmlformats.org/drawingml/2006/chartDrawing">
    <cdr:from>
      <cdr:x>0.54839</cdr:x>
      <cdr:y>0.16875</cdr:y>
    </cdr:from>
    <cdr:to>
      <cdr:x>0.67742</cdr:x>
      <cdr:y>0.39375</cdr:y>
    </cdr:to>
    <cdr:sp macro="" textlink="">
      <cdr:nvSpPr>
        <cdr:cNvPr id="3" name="TextBox 2"/>
        <cdr:cNvSpPr txBox="1"/>
      </cdr:nvSpPr>
      <cdr:spPr>
        <a:xfrm xmlns:a="http://schemas.openxmlformats.org/drawingml/2006/main">
          <a:off x="3886200" y="685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0.84976</cdr:x>
      <cdr:y>0.46478</cdr:y>
    </cdr:from>
    <cdr:to>
      <cdr:x>1</cdr:x>
      <cdr:y>0.53522</cdr:y>
    </cdr:to>
    <cdr:sp macro="" textlink="">
      <cdr:nvSpPr>
        <cdr:cNvPr id="4" name="Rectangle 3"/>
        <cdr:cNvSpPr/>
      </cdr:nvSpPr>
      <cdr:spPr>
        <a:xfrm xmlns:a="http://schemas.openxmlformats.org/drawingml/2006/main">
          <a:off x="6021885" y="1888884"/>
          <a:ext cx="1064715" cy="286232"/>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en-US"/>
          </a:defPPr>
          <a:lvl1pPr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1pPr>
          <a:lvl2pPr marL="4572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2pPr>
          <a:lvl3pPr marL="9144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3pPr>
          <a:lvl4pPr marL="13716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4pPr>
          <a:lvl5pPr marL="1828800" algn="l" rtl="0" fontAlgn="base">
            <a:lnSpc>
              <a:spcPct val="90000"/>
            </a:lnSpc>
            <a:spcBef>
              <a:spcPct val="20000"/>
            </a:spcBef>
            <a:spcAft>
              <a:spcPct val="0"/>
            </a:spcAft>
            <a:buClr>
              <a:schemeClr val="tx1"/>
            </a:buClr>
            <a:buSzPct val="65000"/>
            <a:buFont typeface="Wingdings" pitchFamily="2" charset="2"/>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xmlns:a="http://schemas.openxmlformats.org/drawingml/2006/main">
          <a:pPr algn="r"/>
          <a:r>
            <a:rPr lang="en-US" sz="1200" dirty="0" smtClean="0"/>
            <a:t>$</a:t>
          </a:r>
          <a:r>
            <a:rPr lang="en-US" sz="1400" dirty="0" smtClean="0"/>
            <a:t>2,395,499</a:t>
          </a:r>
          <a:endParaRPr lang="en-US" sz="1200" dirty="0"/>
        </a:p>
      </cdr:txBody>
    </cdr: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1</cdr:x>
      <cdr:y>0.01125</cdr:y>
    </cdr:to>
    <cdr:sp macro="" textlink="">
      <cdr:nvSpPr>
        <cdr:cNvPr id="2" name="Rectangle 1"/>
        <cdr:cNvSpPr>
          <a:spLocks xmlns:a="http://schemas.openxmlformats.org/drawingml/2006/main" noChangeArrowheads="1"/>
        </cdr:cNvSpPr>
      </cdr:nvSpPr>
      <cdr:spPr bwMode="auto">
        <a:xfrm xmlns:a="http://schemas.openxmlformats.org/drawingml/2006/main">
          <a:off x="-1600200" y="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userShapes>
</file>

<file path=ppt/drawings/drawing6.xml><?xml version="1.0" encoding="utf-8"?>
<c:userShapes xmlns:c="http://schemas.openxmlformats.org/drawingml/2006/chart">
  <cdr:relSizeAnchor xmlns:cdr="http://schemas.openxmlformats.org/drawingml/2006/chartDrawing">
    <cdr:from>
      <cdr:x>0</cdr:x>
      <cdr:y>0.5625</cdr:y>
    </cdr:from>
    <cdr:to>
      <cdr:x>1</cdr:x>
      <cdr:y>0.57375</cdr:y>
    </cdr:to>
    <cdr:sp macro="" textlink="">
      <cdr:nvSpPr>
        <cdr:cNvPr id="2" name="Rectangle 1"/>
        <cdr:cNvSpPr>
          <a:spLocks xmlns:a="http://schemas.openxmlformats.org/drawingml/2006/main" noChangeArrowheads="1"/>
        </cdr:cNvSpPr>
      </cdr:nvSpPr>
      <cdr:spPr bwMode="auto">
        <a:xfrm xmlns:a="http://schemas.openxmlformats.org/drawingml/2006/main">
          <a:off x="-1600200" y="228600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userShapes>
</file>

<file path=ppt/drawings/drawing7.xml><?xml version="1.0" encoding="utf-8"?>
<c:userShapes xmlns:c="http://schemas.openxmlformats.org/drawingml/2006/chart">
  <cdr:relSizeAnchor xmlns:cdr="http://schemas.openxmlformats.org/drawingml/2006/chartDrawing">
    <cdr:from>
      <cdr:x>0</cdr:x>
      <cdr:y>0.5625</cdr:y>
    </cdr:from>
    <cdr:to>
      <cdr:x>1</cdr:x>
      <cdr:y>0.57375</cdr:y>
    </cdr:to>
    <cdr:sp macro="" textlink="">
      <cdr:nvSpPr>
        <cdr:cNvPr id="2" name="Rectangle 1"/>
        <cdr:cNvSpPr>
          <a:spLocks xmlns:a="http://schemas.openxmlformats.org/drawingml/2006/main" noChangeArrowheads="1"/>
        </cdr:cNvSpPr>
      </cdr:nvSpPr>
      <cdr:spPr bwMode="auto">
        <a:xfrm xmlns:a="http://schemas.openxmlformats.org/drawingml/2006/main">
          <a:off x="0" y="228600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dirty="0"/>
        </a:p>
      </cdr:txBody>
    </cdr:sp>
  </cdr:relSizeAnchor>
</c:userShapes>
</file>

<file path=ppt/drawings/drawing8.xml><?xml version="1.0" encoding="utf-8"?>
<c:userShapes xmlns:c="http://schemas.openxmlformats.org/drawingml/2006/chart">
  <cdr:relSizeAnchor xmlns:cdr="http://schemas.openxmlformats.org/drawingml/2006/chartDrawing">
    <cdr:from>
      <cdr:x>0</cdr:x>
      <cdr:y>0.41559</cdr:y>
    </cdr:from>
    <cdr:to>
      <cdr:x>1</cdr:x>
      <cdr:y>0.42684</cdr:y>
    </cdr:to>
    <cdr:sp macro="" textlink="">
      <cdr:nvSpPr>
        <cdr:cNvPr id="2" name="Rectangle 1"/>
        <cdr:cNvSpPr>
          <a:spLocks xmlns:a="http://schemas.openxmlformats.org/drawingml/2006/main" noChangeArrowheads="1"/>
        </cdr:cNvSpPr>
      </cdr:nvSpPr>
      <cdr:spPr bwMode="auto">
        <a:xfrm xmlns:a="http://schemas.openxmlformats.org/drawingml/2006/main">
          <a:off x="0" y="1741726"/>
          <a:ext cx="7086600" cy="47149"/>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dirty="0"/>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1</cdr:x>
      <cdr:y>0.01125</cdr:y>
    </cdr:to>
    <cdr:sp macro="" textlink="">
      <cdr:nvSpPr>
        <cdr:cNvPr id="2" name="Rectangle 1"/>
        <cdr:cNvSpPr>
          <a:spLocks xmlns:a="http://schemas.openxmlformats.org/drawingml/2006/main" noChangeArrowheads="1"/>
        </cdr:cNvSpPr>
      </cdr:nvSpPr>
      <cdr:spPr bwMode="auto">
        <a:xfrm xmlns:a="http://schemas.openxmlformats.org/drawingml/2006/main">
          <a:off x="-1600200" y="0"/>
          <a:ext cx="7086600" cy="45720"/>
        </a:xfrm>
        <a:prstGeom xmlns:a="http://schemas.openxmlformats.org/drawingml/2006/main" prst="rect">
          <a:avLst/>
        </a:prstGeom>
        <a:solidFill xmlns:a="http://schemas.openxmlformats.org/drawingml/2006/main">
          <a:srgbClr val="FFFF00">
            <a:alpha val="20000"/>
          </a:srgbClr>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2" y="0"/>
            <a:ext cx="3043979" cy="465774"/>
          </a:xfrm>
          <a:prstGeom prst="rect">
            <a:avLst/>
          </a:prstGeom>
          <a:noFill/>
          <a:ln w="9525">
            <a:noFill/>
            <a:miter lim="800000"/>
            <a:headEnd/>
            <a:tailEnd/>
          </a:ln>
          <a:effectLst/>
        </p:spPr>
        <p:txBody>
          <a:bodyPr vert="horz" wrap="square" lIns="91572" tIns="45785" rIns="91572" bIns="45785" numCol="1" anchor="t" anchorCtr="0" compatLnSpc="1">
            <a:prstTxWarp prst="textNoShape">
              <a:avLst/>
            </a:prstTxWarp>
          </a:bodyPr>
          <a:lstStyle>
            <a:lvl1pPr>
              <a:lnSpc>
                <a:spcPct val="100000"/>
              </a:lnSpc>
              <a:spcBef>
                <a:spcPct val="0"/>
              </a:spcBef>
              <a:buClrTx/>
              <a:buSzTx/>
              <a:buFontTx/>
              <a:buNone/>
              <a:defRPr sz="1200"/>
            </a:lvl1pPr>
          </a:lstStyle>
          <a:p>
            <a:endParaRPr lang="en-US" dirty="0"/>
          </a:p>
        </p:txBody>
      </p:sp>
      <p:sp>
        <p:nvSpPr>
          <p:cNvPr id="56323" name="Rectangle 3"/>
          <p:cNvSpPr>
            <a:spLocks noGrp="1" noChangeArrowheads="1"/>
          </p:cNvSpPr>
          <p:nvPr>
            <p:ph type="dt" sz="quarter" idx="1"/>
          </p:nvPr>
        </p:nvSpPr>
        <p:spPr bwMode="auto">
          <a:xfrm>
            <a:off x="3977532" y="0"/>
            <a:ext cx="3043979" cy="465774"/>
          </a:xfrm>
          <a:prstGeom prst="rect">
            <a:avLst/>
          </a:prstGeom>
          <a:noFill/>
          <a:ln w="9525">
            <a:noFill/>
            <a:miter lim="800000"/>
            <a:headEnd/>
            <a:tailEnd/>
          </a:ln>
          <a:effectLst/>
        </p:spPr>
        <p:txBody>
          <a:bodyPr vert="horz" wrap="square" lIns="91572" tIns="45785" rIns="91572" bIns="45785" numCol="1" anchor="t" anchorCtr="0" compatLnSpc="1">
            <a:prstTxWarp prst="textNoShape">
              <a:avLst/>
            </a:prstTxWarp>
          </a:bodyPr>
          <a:lstStyle>
            <a:lvl1pPr algn="r">
              <a:lnSpc>
                <a:spcPct val="100000"/>
              </a:lnSpc>
              <a:spcBef>
                <a:spcPct val="0"/>
              </a:spcBef>
              <a:buClrTx/>
              <a:buSzTx/>
              <a:buFontTx/>
              <a:buNone/>
              <a:defRPr sz="1200"/>
            </a:lvl1pPr>
          </a:lstStyle>
          <a:p>
            <a:endParaRPr lang="en-US" dirty="0"/>
          </a:p>
        </p:txBody>
      </p:sp>
      <p:sp>
        <p:nvSpPr>
          <p:cNvPr id="56324" name="Rectangle 4"/>
          <p:cNvSpPr>
            <a:spLocks noGrp="1" noChangeArrowheads="1"/>
          </p:cNvSpPr>
          <p:nvPr>
            <p:ph type="ftr" sz="quarter" idx="2"/>
          </p:nvPr>
        </p:nvSpPr>
        <p:spPr bwMode="auto">
          <a:xfrm>
            <a:off x="2" y="8841737"/>
            <a:ext cx="3043979" cy="465774"/>
          </a:xfrm>
          <a:prstGeom prst="rect">
            <a:avLst/>
          </a:prstGeom>
          <a:noFill/>
          <a:ln w="9525">
            <a:noFill/>
            <a:miter lim="800000"/>
            <a:headEnd/>
            <a:tailEnd/>
          </a:ln>
          <a:effectLst/>
        </p:spPr>
        <p:txBody>
          <a:bodyPr vert="horz" wrap="square" lIns="91572" tIns="45785" rIns="91572" bIns="45785" numCol="1" anchor="b" anchorCtr="0" compatLnSpc="1">
            <a:prstTxWarp prst="textNoShape">
              <a:avLst/>
            </a:prstTxWarp>
          </a:bodyPr>
          <a:lstStyle>
            <a:lvl1pPr>
              <a:lnSpc>
                <a:spcPct val="100000"/>
              </a:lnSpc>
              <a:spcBef>
                <a:spcPct val="0"/>
              </a:spcBef>
              <a:buClrTx/>
              <a:buSzTx/>
              <a:buFontTx/>
              <a:buNone/>
              <a:defRPr sz="1200"/>
            </a:lvl1pPr>
          </a:lstStyle>
          <a:p>
            <a:endParaRPr lang="en-US" dirty="0"/>
          </a:p>
        </p:txBody>
      </p:sp>
      <p:sp>
        <p:nvSpPr>
          <p:cNvPr id="56325" name="Rectangle 5"/>
          <p:cNvSpPr>
            <a:spLocks noGrp="1" noChangeArrowheads="1"/>
          </p:cNvSpPr>
          <p:nvPr>
            <p:ph type="sldNum" sz="quarter" idx="3"/>
          </p:nvPr>
        </p:nvSpPr>
        <p:spPr bwMode="auto">
          <a:xfrm>
            <a:off x="3977532" y="8841737"/>
            <a:ext cx="3043979" cy="465774"/>
          </a:xfrm>
          <a:prstGeom prst="rect">
            <a:avLst/>
          </a:prstGeom>
          <a:noFill/>
          <a:ln w="9525">
            <a:noFill/>
            <a:miter lim="800000"/>
            <a:headEnd/>
            <a:tailEnd/>
          </a:ln>
          <a:effectLst/>
        </p:spPr>
        <p:txBody>
          <a:bodyPr vert="horz" wrap="square" lIns="91572" tIns="45785" rIns="91572" bIns="45785" numCol="1" anchor="b" anchorCtr="0" compatLnSpc="1">
            <a:prstTxWarp prst="textNoShape">
              <a:avLst/>
            </a:prstTxWarp>
          </a:bodyPr>
          <a:lstStyle>
            <a:lvl1pPr algn="r">
              <a:lnSpc>
                <a:spcPct val="100000"/>
              </a:lnSpc>
              <a:spcBef>
                <a:spcPct val="0"/>
              </a:spcBef>
              <a:buClrTx/>
              <a:buSzTx/>
              <a:buFontTx/>
              <a:buNone/>
              <a:defRPr sz="1200"/>
            </a:lvl1pPr>
          </a:lstStyle>
          <a:p>
            <a:fld id="{E3D72473-695C-49B9-B5E5-8C2930593A3B}" type="slidenum">
              <a:rPr lang="en-US"/>
              <a:pPr/>
              <a:t>‹#›</a:t>
            </a:fld>
            <a:endParaRPr lang="en-US" dirty="0"/>
          </a:p>
        </p:txBody>
      </p:sp>
    </p:spTree>
    <p:extLst>
      <p:ext uri="{BB962C8B-B14F-4D97-AF65-F5344CB8AC3E}">
        <p14:creationId xmlns:p14="http://schemas.microsoft.com/office/powerpoint/2010/main" val="2169824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2" y="0"/>
            <a:ext cx="3043979" cy="465774"/>
          </a:xfrm>
          <a:prstGeom prst="rect">
            <a:avLst/>
          </a:prstGeom>
          <a:noFill/>
          <a:ln w="9525">
            <a:noFill/>
            <a:miter lim="800000"/>
            <a:headEnd/>
            <a:tailEnd/>
          </a:ln>
          <a:effectLst/>
        </p:spPr>
        <p:txBody>
          <a:bodyPr vert="horz" wrap="square" lIns="91572" tIns="45785" rIns="91572" bIns="45785" numCol="1" anchor="t" anchorCtr="0" compatLnSpc="1">
            <a:prstTxWarp prst="textNoShape">
              <a:avLst/>
            </a:prstTxWarp>
          </a:bodyPr>
          <a:lstStyle>
            <a:lvl1pPr>
              <a:lnSpc>
                <a:spcPct val="100000"/>
              </a:lnSpc>
              <a:spcBef>
                <a:spcPct val="0"/>
              </a:spcBef>
              <a:buClrTx/>
              <a:buSzTx/>
              <a:buFontTx/>
              <a:buNone/>
              <a:defRPr sz="1200"/>
            </a:lvl1pPr>
          </a:lstStyle>
          <a:p>
            <a:endParaRPr lang="en-US" dirty="0"/>
          </a:p>
        </p:txBody>
      </p:sp>
      <p:sp>
        <p:nvSpPr>
          <p:cNvPr id="54275" name="Rectangle 3"/>
          <p:cNvSpPr>
            <a:spLocks noGrp="1" noChangeArrowheads="1"/>
          </p:cNvSpPr>
          <p:nvPr>
            <p:ph type="dt" idx="1"/>
          </p:nvPr>
        </p:nvSpPr>
        <p:spPr bwMode="auto">
          <a:xfrm>
            <a:off x="3977532" y="0"/>
            <a:ext cx="3043979" cy="465774"/>
          </a:xfrm>
          <a:prstGeom prst="rect">
            <a:avLst/>
          </a:prstGeom>
          <a:noFill/>
          <a:ln w="9525">
            <a:noFill/>
            <a:miter lim="800000"/>
            <a:headEnd/>
            <a:tailEnd/>
          </a:ln>
          <a:effectLst/>
        </p:spPr>
        <p:txBody>
          <a:bodyPr vert="horz" wrap="square" lIns="91572" tIns="45785" rIns="91572" bIns="45785" numCol="1" anchor="t" anchorCtr="0" compatLnSpc="1">
            <a:prstTxWarp prst="textNoShape">
              <a:avLst/>
            </a:prstTxWarp>
          </a:bodyPr>
          <a:lstStyle>
            <a:lvl1pPr algn="r">
              <a:lnSpc>
                <a:spcPct val="100000"/>
              </a:lnSpc>
              <a:spcBef>
                <a:spcPct val="0"/>
              </a:spcBef>
              <a:buClrTx/>
              <a:buSzTx/>
              <a:buFontTx/>
              <a:buNone/>
              <a:defRPr sz="1200"/>
            </a:lvl1pPr>
          </a:lstStyle>
          <a:p>
            <a:endParaRPr lang="en-US" dirty="0"/>
          </a:p>
        </p:txBody>
      </p:sp>
      <p:sp>
        <p:nvSpPr>
          <p:cNvPr id="5427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p:spPr>
      </p:sp>
      <p:sp>
        <p:nvSpPr>
          <p:cNvPr id="54277" name="Rectangle 5"/>
          <p:cNvSpPr>
            <a:spLocks noGrp="1" noChangeArrowheads="1"/>
          </p:cNvSpPr>
          <p:nvPr>
            <p:ph type="body" sz="quarter" idx="3"/>
          </p:nvPr>
        </p:nvSpPr>
        <p:spPr bwMode="auto">
          <a:xfrm>
            <a:off x="702947" y="4422459"/>
            <a:ext cx="5617207" cy="4188777"/>
          </a:xfrm>
          <a:prstGeom prst="rect">
            <a:avLst/>
          </a:prstGeom>
          <a:noFill/>
          <a:ln w="9525">
            <a:noFill/>
            <a:miter lim="800000"/>
            <a:headEnd/>
            <a:tailEnd/>
          </a:ln>
          <a:effectLst/>
        </p:spPr>
        <p:txBody>
          <a:bodyPr vert="horz" wrap="square" lIns="91572" tIns="45785" rIns="91572" bIns="457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8" name="Rectangle 6"/>
          <p:cNvSpPr>
            <a:spLocks noGrp="1" noChangeArrowheads="1"/>
          </p:cNvSpPr>
          <p:nvPr>
            <p:ph type="ftr" sz="quarter" idx="4"/>
          </p:nvPr>
        </p:nvSpPr>
        <p:spPr bwMode="auto">
          <a:xfrm>
            <a:off x="2" y="8841737"/>
            <a:ext cx="3043979" cy="465774"/>
          </a:xfrm>
          <a:prstGeom prst="rect">
            <a:avLst/>
          </a:prstGeom>
          <a:noFill/>
          <a:ln w="9525">
            <a:noFill/>
            <a:miter lim="800000"/>
            <a:headEnd/>
            <a:tailEnd/>
          </a:ln>
          <a:effectLst/>
        </p:spPr>
        <p:txBody>
          <a:bodyPr vert="horz" wrap="square" lIns="91572" tIns="45785" rIns="91572" bIns="45785" numCol="1" anchor="b" anchorCtr="0" compatLnSpc="1">
            <a:prstTxWarp prst="textNoShape">
              <a:avLst/>
            </a:prstTxWarp>
          </a:bodyPr>
          <a:lstStyle>
            <a:lvl1pPr>
              <a:lnSpc>
                <a:spcPct val="100000"/>
              </a:lnSpc>
              <a:spcBef>
                <a:spcPct val="0"/>
              </a:spcBef>
              <a:buClrTx/>
              <a:buSzTx/>
              <a:buFontTx/>
              <a:buNone/>
              <a:defRPr sz="1200"/>
            </a:lvl1pPr>
          </a:lstStyle>
          <a:p>
            <a:endParaRPr lang="en-US" dirty="0"/>
          </a:p>
        </p:txBody>
      </p:sp>
      <p:sp>
        <p:nvSpPr>
          <p:cNvPr id="54279" name="Rectangle 7"/>
          <p:cNvSpPr>
            <a:spLocks noGrp="1" noChangeArrowheads="1"/>
          </p:cNvSpPr>
          <p:nvPr>
            <p:ph type="sldNum" sz="quarter" idx="5"/>
          </p:nvPr>
        </p:nvSpPr>
        <p:spPr bwMode="auto">
          <a:xfrm>
            <a:off x="3977532" y="8841737"/>
            <a:ext cx="3043979" cy="465774"/>
          </a:xfrm>
          <a:prstGeom prst="rect">
            <a:avLst/>
          </a:prstGeom>
          <a:noFill/>
          <a:ln w="9525">
            <a:noFill/>
            <a:miter lim="800000"/>
            <a:headEnd/>
            <a:tailEnd/>
          </a:ln>
          <a:effectLst/>
        </p:spPr>
        <p:txBody>
          <a:bodyPr vert="horz" wrap="square" lIns="91572" tIns="45785" rIns="91572" bIns="45785" numCol="1" anchor="b" anchorCtr="0" compatLnSpc="1">
            <a:prstTxWarp prst="textNoShape">
              <a:avLst/>
            </a:prstTxWarp>
          </a:bodyPr>
          <a:lstStyle>
            <a:lvl1pPr algn="r">
              <a:lnSpc>
                <a:spcPct val="100000"/>
              </a:lnSpc>
              <a:spcBef>
                <a:spcPct val="0"/>
              </a:spcBef>
              <a:buClrTx/>
              <a:buSzTx/>
              <a:buFontTx/>
              <a:buNone/>
              <a:defRPr sz="1200"/>
            </a:lvl1pPr>
          </a:lstStyle>
          <a:p>
            <a:fld id="{EDE94A51-0438-44FD-B58C-B9B55DA4B343}" type="slidenum">
              <a:rPr lang="en-US"/>
              <a:pPr/>
              <a:t>‹#›</a:t>
            </a:fld>
            <a:endParaRPr lang="en-US" dirty="0"/>
          </a:p>
        </p:txBody>
      </p:sp>
    </p:spTree>
    <p:extLst>
      <p:ext uri="{BB962C8B-B14F-4D97-AF65-F5344CB8AC3E}">
        <p14:creationId xmlns:p14="http://schemas.microsoft.com/office/powerpoint/2010/main" val="37498109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E94A51-0438-44FD-B58C-B9B55DA4B343}" type="slidenum">
              <a:rPr lang="en-US" smtClean="0"/>
              <a:pPr/>
              <a:t>2</a:t>
            </a:fld>
            <a:endParaRPr lang="en-US" dirty="0"/>
          </a:p>
        </p:txBody>
      </p:sp>
    </p:spTree>
    <p:extLst>
      <p:ext uri="{BB962C8B-B14F-4D97-AF65-F5344CB8AC3E}">
        <p14:creationId xmlns:p14="http://schemas.microsoft.com/office/powerpoint/2010/main" val="3664922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E94A51-0438-44FD-B58C-B9B55DA4B343}" type="slidenum">
              <a:rPr lang="en-US" smtClean="0"/>
              <a:pPr/>
              <a:t>3</a:t>
            </a:fld>
            <a:endParaRPr lang="en-US" dirty="0"/>
          </a:p>
        </p:txBody>
      </p:sp>
    </p:spTree>
    <p:extLst>
      <p:ext uri="{BB962C8B-B14F-4D97-AF65-F5344CB8AC3E}">
        <p14:creationId xmlns:p14="http://schemas.microsoft.com/office/powerpoint/2010/main" val="299380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E94A51-0438-44FD-B58C-B9B55DA4B343}" type="slidenum">
              <a:rPr lang="en-US" smtClean="0"/>
              <a:pPr/>
              <a:t>4</a:t>
            </a:fld>
            <a:endParaRPr lang="en-US" dirty="0"/>
          </a:p>
        </p:txBody>
      </p:sp>
    </p:spTree>
    <p:extLst>
      <p:ext uri="{BB962C8B-B14F-4D97-AF65-F5344CB8AC3E}">
        <p14:creationId xmlns:p14="http://schemas.microsoft.com/office/powerpoint/2010/main" val="2015435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E94A51-0438-44FD-B58C-B9B55DA4B343}" type="slidenum">
              <a:rPr lang="en-US" smtClean="0"/>
              <a:pPr/>
              <a:t>6</a:t>
            </a:fld>
            <a:endParaRPr lang="en-US" dirty="0"/>
          </a:p>
        </p:txBody>
      </p:sp>
    </p:spTree>
    <p:extLst>
      <p:ext uri="{BB962C8B-B14F-4D97-AF65-F5344CB8AC3E}">
        <p14:creationId xmlns:p14="http://schemas.microsoft.com/office/powerpoint/2010/main" val="851088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E94A51-0438-44FD-B58C-B9B55DA4B343}" type="slidenum">
              <a:rPr lang="en-US" smtClean="0"/>
              <a:pPr/>
              <a:t>7</a:t>
            </a:fld>
            <a:endParaRPr lang="en-US" dirty="0"/>
          </a:p>
        </p:txBody>
      </p:sp>
    </p:spTree>
    <p:extLst>
      <p:ext uri="{BB962C8B-B14F-4D97-AF65-F5344CB8AC3E}">
        <p14:creationId xmlns:p14="http://schemas.microsoft.com/office/powerpoint/2010/main" val="3817695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E94A51-0438-44FD-B58C-B9B55DA4B343}" type="slidenum">
              <a:rPr lang="en-US" smtClean="0"/>
              <a:pPr/>
              <a:t>8</a:t>
            </a:fld>
            <a:endParaRPr lang="en-US" dirty="0"/>
          </a:p>
        </p:txBody>
      </p:sp>
    </p:spTree>
    <p:extLst>
      <p:ext uri="{BB962C8B-B14F-4D97-AF65-F5344CB8AC3E}">
        <p14:creationId xmlns:p14="http://schemas.microsoft.com/office/powerpoint/2010/main" val="3817695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E94A51-0438-44FD-B58C-B9B55DA4B343}" type="slidenum">
              <a:rPr lang="en-US" smtClean="0"/>
              <a:pPr/>
              <a:t>27</a:t>
            </a:fld>
            <a:endParaRPr lang="en-US" dirty="0"/>
          </a:p>
        </p:txBody>
      </p:sp>
    </p:spTree>
    <p:extLst>
      <p:ext uri="{BB962C8B-B14F-4D97-AF65-F5344CB8AC3E}">
        <p14:creationId xmlns:p14="http://schemas.microsoft.com/office/powerpoint/2010/main" val="1480223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5867400" cy="6858000"/>
            <a:chOff x="0" y="0"/>
            <a:chExt cx="3696" cy="4320"/>
          </a:xfrm>
        </p:grpSpPr>
        <p:sp>
          <p:nvSpPr>
            <p:cNvPr id="1331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lnSpc>
                  <a:spcPct val="100000"/>
                </a:lnSpc>
                <a:spcBef>
                  <a:spcPct val="0"/>
                </a:spcBef>
                <a:buClrTx/>
                <a:buSzTx/>
                <a:buFontTx/>
                <a:buNone/>
              </a:pPr>
              <a:endParaRPr kumimoji="1" lang="en-US" sz="2400" dirty="0">
                <a:latin typeface="Times New Roman" pitchFamily="18" charset="0"/>
              </a:endParaRPr>
            </a:p>
          </p:txBody>
        </p:sp>
        <p:sp>
          <p:nvSpPr>
            <p:cNvPr id="1331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lnSpc>
                  <a:spcPct val="100000"/>
                </a:lnSpc>
                <a:spcBef>
                  <a:spcPct val="0"/>
                </a:spcBef>
                <a:buClrTx/>
                <a:buSzTx/>
                <a:buFontTx/>
                <a:buNone/>
              </a:pPr>
              <a:endParaRPr kumimoji="1" lang="en-US" sz="2400" dirty="0">
                <a:latin typeface="Times New Roman" pitchFamily="18" charset="0"/>
              </a:endParaRPr>
            </a:p>
          </p:txBody>
        </p:sp>
      </p:grpSp>
      <p:grpSp>
        <p:nvGrpSpPr>
          <p:cNvPr id="13317" name="Group 5"/>
          <p:cNvGrpSpPr>
            <a:grpSpLocks/>
          </p:cNvGrpSpPr>
          <p:nvPr/>
        </p:nvGrpSpPr>
        <p:grpSpPr bwMode="auto">
          <a:xfrm>
            <a:off x="3632200" y="4889500"/>
            <a:ext cx="4876800" cy="319088"/>
            <a:chOff x="2288" y="3080"/>
            <a:chExt cx="3072" cy="201"/>
          </a:xfrm>
        </p:grpSpPr>
        <p:sp>
          <p:nvSpPr>
            <p:cNvPr id="1331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dirty="0"/>
            </a:p>
          </p:txBody>
        </p:sp>
        <p:sp>
          <p:nvSpPr>
            <p:cNvPr id="1331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dirty="0"/>
            </a:p>
          </p:txBody>
        </p:sp>
      </p:grpSp>
      <p:sp>
        <p:nvSpPr>
          <p:cNvPr id="1332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3321" name="Rectangle 9"/>
          <p:cNvSpPr>
            <a:spLocks noGrp="1" noChangeArrowheads="1"/>
          </p:cNvSpPr>
          <p:nvPr>
            <p:ph type="dt" sz="quarter" idx="2"/>
          </p:nvPr>
        </p:nvSpPr>
        <p:spPr/>
        <p:txBody>
          <a:bodyPr/>
          <a:lstStyle>
            <a:lvl1pPr>
              <a:defRPr>
                <a:solidFill>
                  <a:schemeClr val="bg1"/>
                </a:solidFill>
              </a:defRPr>
            </a:lvl1pPr>
          </a:lstStyle>
          <a:p>
            <a:endParaRPr lang="en-US" dirty="0"/>
          </a:p>
        </p:txBody>
      </p:sp>
      <p:sp>
        <p:nvSpPr>
          <p:cNvPr id="13322" name="Rectangle 10"/>
          <p:cNvSpPr>
            <a:spLocks noGrp="1" noChangeArrowheads="1"/>
          </p:cNvSpPr>
          <p:nvPr>
            <p:ph type="ftr" sz="quarter" idx="3"/>
          </p:nvPr>
        </p:nvSpPr>
        <p:spPr/>
        <p:txBody>
          <a:bodyPr/>
          <a:lstStyle>
            <a:lvl1pPr algn="r">
              <a:defRPr/>
            </a:lvl1pPr>
          </a:lstStyle>
          <a:p>
            <a:endParaRPr lang="en-US" dirty="0"/>
          </a:p>
        </p:txBody>
      </p:sp>
      <p:sp>
        <p:nvSpPr>
          <p:cNvPr id="13323" name="Rectangle 11"/>
          <p:cNvSpPr>
            <a:spLocks noGrp="1" noChangeArrowheads="1"/>
          </p:cNvSpPr>
          <p:nvPr>
            <p:ph type="sldNum" sz="quarter" idx="4"/>
          </p:nvPr>
        </p:nvSpPr>
        <p:spPr>
          <a:xfrm>
            <a:off x="76200" y="6248400"/>
            <a:ext cx="587375" cy="488950"/>
          </a:xfrm>
        </p:spPr>
        <p:txBody>
          <a:bodyPr anchorCtr="0"/>
          <a:lstStyle>
            <a:lvl1pPr>
              <a:defRPr/>
            </a:lvl1pPr>
          </a:lstStyle>
          <a:p>
            <a:fld id="{B07ED858-0C14-46F0-A727-88A859821CD1}" type="slidenum">
              <a:rPr lang="en-US"/>
              <a:pPr/>
              <a:t>‹#›</a:t>
            </a:fld>
            <a:endParaRPr lang="en-US" dirty="0"/>
          </a:p>
        </p:txBody>
      </p:sp>
      <p:sp>
        <p:nvSpPr>
          <p:cNvPr id="1332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A651F84-EC89-40A7-8D5D-7F5845256BE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67E5776-9858-43CE-98B4-6AB8B15F1FF7}"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762000"/>
            <a:ext cx="7924800" cy="5324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2438400" y="6248400"/>
            <a:ext cx="2130425" cy="474663"/>
          </a:xfrm>
        </p:spPr>
        <p:txBody>
          <a:bodyPr/>
          <a:lstStyle>
            <a:lvl1pPr>
              <a:defRPr/>
            </a:lvl1pPr>
          </a:lstStyle>
          <a:p>
            <a:endParaRPr lang="en-US" dirty="0"/>
          </a:p>
        </p:txBody>
      </p:sp>
      <p:sp>
        <p:nvSpPr>
          <p:cNvPr id="4" name="Footer Placeholder 3"/>
          <p:cNvSpPr>
            <a:spLocks noGrp="1"/>
          </p:cNvSpPr>
          <p:nvPr>
            <p:ph type="ftr" sz="quarter" idx="11"/>
          </p:nvPr>
        </p:nvSpPr>
        <p:spPr>
          <a:xfrm>
            <a:off x="5791200" y="6248400"/>
            <a:ext cx="2897188" cy="474663"/>
          </a:xfrm>
        </p:spPr>
        <p:txBody>
          <a:bodyPr/>
          <a:lstStyle>
            <a:lvl1pPr>
              <a:defRPr/>
            </a:lvl1pPr>
          </a:lstStyle>
          <a:p>
            <a:endParaRPr lang="en-US" dirty="0"/>
          </a:p>
        </p:txBody>
      </p:sp>
      <p:sp>
        <p:nvSpPr>
          <p:cNvPr id="5" name="Slide Number Placeholder 4"/>
          <p:cNvSpPr>
            <a:spLocks noGrp="1"/>
          </p:cNvSpPr>
          <p:nvPr>
            <p:ph type="sldNum" sz="quarter" idx="12"/>
          </p:nvPr>
        </p:nvSpPr>
        <p:spPr>
          <a:xfrm>
            <a:off x="84138" y="6242050"/>
            <a:ext cx="587375" cy="488950"/>
          </a:xfrm>
        </p:spPr>
        <p:txBody>
          <a:bodyPr/>
          <a:lstStyle>
            <a:lvl1pPr>
              <a:defRPr/>
            </a:lvl1pPr>
          </a:lstStyle>
          <a:p>
            <a:fld id="{8B3E3A4B-55F7-463A-993D-203C6EBB6BE3}"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D2DE4AA-82B1-4374-BEB3-D60F9AE490A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4B8C218-B547-4DD4-8EFB-7CC00C0DF0B3}"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4B273F1-B901-4E9C-8DE1-23D8CAFCB90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EA17C3DD-A8FB-4AD0-8EDA-0F5A4488D23C}"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DE922B2B-6B4C-4848-83EF-43B65C8078C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B877A5BD-7EA2-4024-B0EE-D93A2F151C6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924DF79-0D0D-49A0-8EAC-773400E35D77}"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C7EBEDD-A13B-4FE0-AF76-14AFB8EA39D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0"/>
            <a:ext cx="7620000" cy="6858000"/>
            <a:chOff x="0" y="0"/>
            <a:chExt cx="4800" cy="4320"/>
          </a:xfrm>
        </p:grpSpPr>
        <p:grpSp>
          <p:nvGrpSpPr>
            <p:cNvPr id="12291" name="Group 3"/>
            <p:cNvGrpSpPr>
              <a:grpSpLocks/>
            </p:cNvGrpSpPr>
            <p:nvPr userDrawn="1"/>
          </p:nvGrpSpPr>
          <p:grpSpPr bwMode="auto">
            <a:xfrm>
              <a:off x="0" y="0"/>
              <a:ext cx="2016" cy="4320"/>
              <a:chOff x="0" y="0"/>
              <a:chExt cx="2016" cy="4320"/>
            </a:xfrm>
          </p:grpSpPr>
          <p:sp>
            <p:nvSpPr>
              <p:cNvPr id="1229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dirty="0"/>
              </a:p>
            </p:txBody>
          </p:sp>
          <p:sp>
            <p:nvSpPr>
              <p:cNvPr id="1229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dirty="0"/>
              </a:p>
            </p:txBody>
          </p:sp>
        </p:grpSp>
        <p:grpSp>
          <p:nvGrpSpPr>
            <p:cNvPr id="12294" name="Group 6"/>
            <p:cNvGrpSpPr>
              <a:grpSpLocks/>
            </p:cNvGrpSpPr>
            <p:nvPr/>
          </p:nvGrpSpPr>
          <p:grpSpPr bwMode="auto">
            <a:xfrm>
              <a:off x="144" y="1248"/>
              <a:ext cx="4656" cy="201"/>
              <a:chOff x="144" y="1248"/>
              <a:chExt cx="4656" cy="201"/>
            </a:xfrm>
          </p:grpSpPr>
          <p:sp>
            <p:nvSpPr>
              <p:cNvPr id="1229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dirty="0"/>
              </a:p>
            </p:txBody>
          </p:sp>
          <p:sp>
            <p:nvSpPr>
              <p:cNvPr id="1229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dirty="0"/>
              </a:p>
            </p:txBody>
          </p:sp>
        </p:grpSp>
      </p:grpSp>
      <p:sp>
        <p:nvSpPr>
          <p:cNvPr id="1229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29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400"/>
            </a:lvl1pPr>
          </a:lstStyle>
          <a:p>
            <a:endParaRPr lang="en-US" dirty="0"/>
          </a:p>
        </p:txBody>
      </p:sp>
      <p:sp>
        <p:nvSpPr>
          <p:cNvPr id="1230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SzTx/>
              <a:buFontTx/>
              <a:buNone/>
              <a:defRPr sz="1400"/>
            </a:lvl1pPr>
          </a:lstStyle>
          <a:p>
            <a:endParaRPr lang="en-US" dirty="0"/>
          </a:p>
        </p:txBody>
      </p:sp>
      <p:sp>
        <p:nvSpPr>
          <p:cNvPr id="1230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nSpc>
                <a:spcPct val="100000"/>
              </a:lnSpc>
              <a:spcBef>
                <a:spcPct val="0"/>
              </a:spcBef>
              <a:buClrTx/>
              <a:buSzTx/>
              <a:buFontTx/>
              <a:buNone/>
              <a:defRPr sz="2600" b="1">
                <a:solidFill>
                  <a:schemeClr val="bg1"/>
                </a:solidFill>
              </a:defRPr>
            </a:lvl1pPr>
          </a:lstStyle>
          <a:p>
            <a:fld id="{8C0BF72E-9B57-4BE3-8008-ED13B434355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304800" y="990600"/>
            <a:ext cx="9144000" cy="1905000"/>
          </a:xfrm>
        </p:spPr>
        <p:txBody>
          <a:bodyPr/>
          <a:lstStyle/>
          <a:p>
            <a:r>
              <a:rPr lang="en-US" sz="3200" dirty="0" smtClean="0"/>
              <a:t>Small Cities Organized Risk Effort</a:t>
            </a:r>
            <a:br>
              <a:rPr lang="en-US" sz="3200" dirty="0" smtClean="0"/>
            </a:br>
            <a:r>
              <a:rPr lang="en-US" sz="3200" dirty="0" smtClean="0"/>
              <a:t>(SCORE)</a:t>
            </a:r>
            <a:br>
              <a:rPr lang="en-US" sz="3200" dirty="0" smtClean="0"/>
            </a:br>
            <a:r>
              <a:rPr lang="en-US" sz="2800" dirty="0" smtClean="0"/>
              <a:t>Target Funding Benchmarks</a:t>
            </a:r>
            <a:endParaRPr lang="en-US" sz="2800" dirty="0"/>
          </a:p>
        </p:txBody>
      </p:sp>
      <p:sp>
        <p:nvSpPr>
          <p:cNvPr id="2051" name="Rectangle 3"/>
          <p:cNvSpPr>
            <a:spLocks noGrp="1" noChangeArrowheads="1"/>
          </p:cNvSpPr>
          <p:nvPr>
            <p:ph type="subTitle" idx="1"/>
          </p:nvPr>
        </p:nvSpPr>
        <p:spPr>
          <a:xfrm>
            <a:off x="4495800" y="2927350"/>
            <a:ext cx="4648200" cy="1822450"/>
          </a:xfrm>
        </p:spPr>
        <p:txBody>
          <a:bodyPr/>
          <a:lstStyle/>
          <a:p>
            <a:r>
              <a:rPr lang="en-US" sz="2400" dirty="0"/>
              <a:t>Presented by:</a:t>
            </a:r>
          </a:p>
          <a:p>
            <a:endParaRPr lang="en-US" sz="900" dirty="0"/>
          </a:p>
          <a:p>
            <a:r>
              <a:rPr lang="en-US" sz="1800" dirty="0" smtClean="0"/>
              <a:t>Marcus Beverly, </a:t>
            </a:r>
            <a:r>
              <a:rPr lang="en-US" sz="1800" dirty="0"/>
              <a:t>Alliant Insurance Services</a:t>
            </a:r>
          </a:p>
          <a:p>
            <a:endParaRPr lang="en-US" sz="800" dirty="0"/>
          </a:p>
          <a:p>
            <a:r>
              <a:rPr lang="en-US" sz="1800" dirty="0" smtClean="0"/>
              <a:t>October  26</a:t>
            </a:r>
            <a:r>
              <a:rPr lang="en-US" sz="1800" baseline="30000" dirty="0" smtClean="0"/>
              <a:t>th</a:t>
            </a:r>
            <a:r>
              <a:rPr lang="en-US" sz="1800" dirty="0" smtClean="0"/>
              <a:t>, 2017</a:t>
            </a:r>
            <a:endParaRPr lang="en-US" sz="1800" dirty="0"/>
          </a:p>
        </p:txBody>
      </p:sp>
      <p:pic>
        <p:nvPicPr>
          <p:cNvPr id="2054" name="Picture 6"/>
          <p:cNvPicPr>
            <a:picLocks noChangeAspect="1" noChangeArrowheads="1"/>
          </p:cNvPicPr>
          <p:nvPr/>
        </p:nvPicPr>
        <p:blipFill>
          <a:blip r:embed="rId2" cstate="print"/>
          <a:srcRect/>
          <a:stretch>
            <a:fillRect/>
          </a:stretch>
        </p:blipFill>
        <p:spPr bwMode="auto">
          <a:xfrm>
            <a:off x="8007350" y="0"/>
            <a:ext cx="1136650" cy="114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Net Position to SIR – Liability</a:t>
            </a:r>
            <a:br>
              <a:rPr lang="en-US" dirty="0" smtClean="0"/>
            </a:br>
            <a:r>
              <a:rPr lang="en-US" dirty="0" smtClean="0"/>
              <a:t>Benchmark ≥ 5:1     SIR = $500,000</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10</a:t>
            </a:fld>
            <a:endParaRPr lang="en-US" dirty="0"/>
          </a:p>
        </p:txBody>
      </p:sp>
      <p:graphicFrame>
        <p:nvGraphicFramePr>
          <p:cNvPr id="2" name="Chart 1"/>
          <p:cNvGraphicFramePr/>
          <p:nvPr>
            <p:extLst>
              <p:ext uri="{D42A27DB-BD31-4B8C-83A1-F6EECF244321}">
                <p14:modId xmlns:p14="http://schemas.microsoft.com/office/powerpoint/2010/main" val="3229228776"/>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73100" y="4700277"/>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flipV="1">
            <a:off x="1524000" y="2795277"/>
            <a:ext cx="0" cy="1905000"/>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3094521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Net Position to SIR  –  Work Comp  Benchmark ≥ 5:1	   SIR = $250,000</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11</a:t>
            </a:fld>
            <a:endParaRPr lang="en-US" dirty="0"/>
          </a:p>
        </p:txBody>
      </p:sp>
      <p:graphicFrame>
        <p:nvGraphicFramePr>
          <p:cNvPr id="2" name="Chart 1"/>
          <p:cNvGraphicFramePr/>
          <p:nvPr>
            <p:extLst>
              <p:ext uri="{D42A27DB-BD31-4B8C-83A1-F6EECF244321}">
                <p14:modId xmlns:p14="http://schemas.microsoft.com/office/powerpoint/2010/main" val="849744024"/>
              </p:ext>
            </p:extLst>
          </p:nvPr>
        </p:nvGraphicFramePr>
        <p:xfrm>
          <a:off x="692953" y="2324100"/>
          <a:ext cx="77724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6200" y="5181600"/>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flipV="1">
            <a:off x="1511300" y="2835482"/>
            <a:ext cx="0" cy="2590800"/>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3308004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2EB4CC5-BCC4-42FA-8917-F6142505E9F3}" type="slidenum">
              <a:rPr lang="en-US"/>
              <a:pPr/>
              <a:t>12</a:t>
            </a:fld>
            <a:endParaRPr lang="en-US" dirty="0"/>
          </a:p>
        </p:txBody>
      </p:sp>
      <p:sp>
        <p:nvSpPr>
          <p:cNvPr id="22530" name="AutoShape 2"/>
          <p:cNvSpPr>
            <a:spLocks noGrp="1" noChangeArrowheads="1"/>
          </p:cNvSpPr>
          <p:nvPr>
            <p:ph type="title"/>
          </p:nvPr>
        </p:nvSpPr>
        <p:spPr/>
        <p:txBody>
          <a:bodyPr/>
          <a:lstStyle/>
          <a:p>
            <a:r>
              <a:rPr lang="en-US" dirty="0"/>
              <a:t>Change in </a:t>
            </a:r>
            <a:r>
              <a:rPr lang="en-US" dirty="0" smtClean="0"/>
              <a:t>Net Position</a:t>
            </a:r>
            <a:br>
              <a:rPr lang="en-US" dirty="0" smtClean="0"/>
            </a:br>
            <a:r>
              <a:rPr lang="en-US" dirty="0" smtClean="0"/>
              <a:t>Benchmark </a:t>
            </a:r>
            <a:r>
              <a:rPr lang="en-US" dirty="0"/>
              <a:t>≥ - 10%</a:t>
            </a:r>
            <a:endParaRPr lang="en-US" b="0" dirty="0"/>
          </a:p>
        </p:txBody>
      </p:sp>
      <p:sp>
        <p:nvSpPr>
          <p:cNvPr id="22531" name="Rectangle 3"/>
          <p:cNvSpPr>
            <a:spLocks noGrp="1" noChangeArrowheads="1"/>
          </p:cNvSpPr>
          <p:nvPr>
            <p:ph type="body" idx="1"/>
          </p:nvPr>
        </p:nvSpPr>
        <p:spPr>
          <a:xfrm>
            <a:off x="838200" y="2362200"/>
            <a:ext cx="8153400" cy="4191000"/>
          </a:xfrm>
        </p:spPr>
        <p:txBody>
          <a:bodyPr/>
          <a:lstStyle/>
          <a:p>
            <a:r>
              <a:rPr lang="en-US" sz="2400" dirty="0" smtClean="0"/>
              <a:t>A </a:t>
            </a:r>
            <a:r>
              <a:rPr lang="en-US" sz="2400" dirty="0"/>
              <a:t>decline in </a:t>
            </a:r>
            <a:r>
              <a:rPr lang="en-US" sz="2400" dirty="0" smtClean="0"/>
              <a:t>net Position in </a:t>
            </a:r>
            <a:r>
              <a:rPr lang="en-US" sz="2400" dirty="0"/>
              <a:t>excess of 10% </a:t>
            </a:r>
            <a:r>
              <a:rPr lang="en-US" sz="2400" dirty="0" smtClean="0"/>
              <a:t>may warrant </a:t>
            </a:r>
            <a:r>
              <a:rPr lang="en-US" sz="2400" dirty="0"/>
              <a:t>an increase in </a:t>
            </a:r>
            <a:r>
              <a:rPr lang="en-US" sz="2400" dirty="0" smtClean="0"/>
              <a:t>annual contributions or an assessment</a:t>
            </a:r>
            <a:r>
              <a:rPr lang="en-US" sz="2400" dirty="0"/>
              <a:t>. </a:t>
            </a:r>
          </a:p>
          <a:p>
            <a:r>
              <a:rPr lang="en-US" sz="2400" dirty="0"/>
              <a:t>Large fluctuations in </a:t>
            </a:r>
            <a:r>
              <a:rPr lang="en-US" sz="2400" dirty="0" smtClean="0"/>
              <a:t>net Position </a:t>
            </a:r>
            <a:r>
              <a:rPr lang="en-US" sz="2400" dirty="0"/>
              <a:t>indicate the program is experiencing </a:t>
            </a:r>
            <a:r>
              <a:rPr lang="en-US" sz="2400" dirty="0" smtClean="0"/>
              <a:t>change due to losses and/or dividends.  </a:t>
            </a:r>
          </a:p>
          <a:p>
            <a:pPr marL="0" indent="0" algn="ctr">
              <a:buNone/>
            </a:pPr>
            <a:r>
              <a:rPr lang="en-US" sz="2400" b="1" i="1" dirty="0" smtClean="0"/>
              <a:t>Takeaway </a:t>
            </a:r>
          </a:p>
          <a:p>
            <a:r>
              <a:rPr lang="en-US" sz="2400" dirty="0" smtClean="0">
                <a:solidFill>
                  <a:srgbClr val="002060"/>
                </a:solidFill>
              </a:rPr>
              <a:t>GL – increase of 13%.  Second year of increases,   reversing four years of decreases.</a:t>
            </a:r>
          </a:p>
          <a:p>
            <a:r>
              <a:rPr lang="en-US" sz="2400" dirty="0" smtClean="0">
                <a:solidFill>
                  <a:srgbClr val="002060"/>
                </a:solidFill>
              </a:rPr>
              <a:t>WC – decrease of 27%, after two years of substantial growth. Still healthy at $2.4 million.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Change in Net Position – Liability</a:t>
            </a:r>
            <a:br>
              <a:rPr lang="en-US" dirty="0" smtClean="0"/>
            </a:br>
            <a:r>
              <a:rPr lang="en-US" dirty="0" smtClean="0"/>
              <a:t>Benchmark ≥ - 10%</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13</a:t>
            </a:fld>
            <a:endParaRPr lang="en-US" dirty="0"/>
          </a:p>
        </p:txBody>
      </p:sp>
      <p:graphicFrame>
        <p:nvGraphicFramePr>
          <p:cNvPr id="2" name="Chart 1"/>
          <p:cNvGraphicFramePr/>
          <p:nvPr>
            <p:extLst>
              <p:ext uri="{D42A27DB-BD31-4B8C-83A1-F6EECF244321}">
                <p14:modId xmlns:p14="http://schemas.microsoft.com/office/powerpoint/2010/main" val="3822672359"/>
              </p:ext>
            </p:extLst>
          </p:nvPr>
        </p:nvGraphicFramePr>
        <p:xfrm>
          <a:off x="1600200" y="2362200"/>
          <a:ext cx="70866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a:spLocks noChangeArrowheads="1"/>
          </p:cNvSpPr>
          <p:nvPr/>
        </p:nvSpPr>
        <p:spPr bwMode="auto">
          <a:xfrm>
            <a:off x="2362200" y="5389878"/>
            <a:ext cx="6477000" cy="45719"/>
          </a:xfrm>
          <a:prstGeom prst="rect">
            <a:avLst/>
          </a:prstGeom>
          <a:solidFill>
            <a:srgbClr val="FFFF00">
              <a:alpha val="20000"/>
            </a:srgbClr>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9" name="TextBox 8"/>
          <p:cNvSpPr txBox="1"/>
          <p:nvPr/>
        </p:nvSpPr>
        <p:spPr>
          <a:xfrm>
            <a:off x="685799" y="5290396"/>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10" name="Straight Arrow Connector 9"/>
          <p:cNvCxnSpPr/>
          <p:nvPr/>
        </p:nvCxnSpPr>
        <p:spPr bwMode="auto">
          <a:xfrm flipV="1">
            <a:off x="1524000" y="3385396"/>
            <a:ext cx="0" cy="1905000"/>
          </a:xfrm>
          <a:prstGeom prst="straightConnector1">
            <a:avLst/>
          </a:prstGeom>
          <a:noFill/>
          <a:ln w="9525" cap="flat" cmpd="sng" algn="ctr">
            <a:solidFill>
              <a:srgbClr val="000000"/>
            </a:solidFill>
            <a:prstDash val="solid"/>
            <a:round/>
            <a:headEnd type="none" w="med" len="med"/>
            <a:tailEnd type="arrow"/>
          </a:ln>
          <a:effectLst/>
        </p:spPr>
      </p:cxnSp>
      <p:sp>
        <p:nvSpPr>
          <p:cNvPr id="6" name="Rectangle 5"/>
          <p:cNvSpPr/>
          <p:nvPr/>
        </p:nvSpPr>
        <p:spPr>
          <a:xfrm>
            <a:off x="7010400" y="3281520"/>
            <a:ext cx="950901" cy="258532"/>
          </a:xfrm>
          <a:prstGeom prst="rect">
            <a:avLst/>
          </a:prstGeom>
        </p:spPr>
        <p:txBody>
          <a:bodyPr wrap="none">
            <a:spAutoFit/>
          </a:bodyPr>
          <a:lstStyle/>
          <a:p>
            <a:pPr algn="r"/>
            <a:r>
              <a:rPr lang="en-US" sz="1200" dirty="0"/>
              <a:t>$4,452,695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Change in Net Position – Work Comp  Benchmark ≥ - 10%</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14</a:t>
            </a:fld>
            <a:endParaRPr lang="en-US" dirty="0"/>
          </a:p>
        </p:txBody>
      </p:sp>
      <p:graphicFrame>
        <p:nvGraphicFramePr>
          <p:cNvPr id="2" name="Chart 1"/>
          <p:cNvGraphicFramePr/>
          <p:nvPr>
            <p:extLst>
              <p:ext uri="{D42A27DB-BD31-4B8C-83A1-F6EECF244321}">
                <p14:modId xmlns:p14="http://schemas.microsoft.com/office/powerpoint/2010/main" val="4168241745"/>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p:nvPr/>
        </p:nvCxnSpPr>
        <p:spPr bwMode="auto">
          <a:xfrm flipV="1">
            <a:off x="1524000" y="3048000"/>
            <a:ext cx="0" cy="1905000"/>
          </a:xfrm>
          <a:prstGeom prst="straightConnector1">
            <a:avLst/>
          </a:prstGeom>
          <a:noFill/>
          <a:ln w="9525" cap="flat" cmpd="sng" algn="ctr">
            <a:solidFill>
              <a:srgbClr val="000000"/>
            </a:solidFill>
            <a:prstDash val="solid"/>
            <a:round/>
            <a:headEnd type="none" w="med" len="med"/>
            <a:tailEnd type="arrow"/>
          </a:ln>
          <a:effectLst/>
        </p:spPr>
      </p:cxnSp>
      <p:sp>
        <p:nvSpPr>
          <p:cNvPr id="16" name="TextBox 15"/>
          <p:cNvSpPr txBox="1"/>
          <p:nvPr/>
        </p:nvSpPr>
        <p:spPr>
          <a:xfrm>
            <a:off x="673100" y="4944959"/>
            <a:ext cx="954107" cy="244682"/>
          </a:xfrm>
          <a:prstGeom prst="rect">
            <a:avLst/>
          </a:prstGeom>
          <a:noFill/>
        </p:spPr>
        <p:txBody>
          <a:bodyPr wrap="none" rtlCol="0">
            <a:spAutoFit/>
          </a:bodyPr>
          <a:lstStyle/>
          <a:p>
            <a:r>
              <a:rPr lang="en-US" sz="1100" b="1" dirty="0" smtClean="0"/>
              <a:t>Benchmark</a:t>
            </a:r>
            <a:endParaRPr lang="en-US" sz="1100" b="1" dirty="0"/>
          </a:p>
        </p:txBody>
      </p:sp>
      <p:sp>
        <p:nvSpPr>
          <p:cNvPr id="6" name="Rectangle 5"/>
          <p:cNvSpPr/>
          <p:nvPr/>
        </p:nvSpPr>
        <p:spPr>
          <a:xfrm>
            <a:off x="7315200" y="3281863"/>
            <a:ext cx="1064715" cy="286232"/>
          </a:xfrm>
          <a:prstGeom prst="rect">
            <a:avLst/>
          </a:prstGeom>
        </p:spPr>
        <p:txBody>
          <a:bodyPr wrap="none">
            <a:spAutoFit/>
          </a:bodyPr>
          <a:lstStyle/>
          <a:p>
            <a:pPr algn="r"/>
            <a:r>
              <a:rPr lang="en-US" sz="1200" dirty="0"/>
              <a:t>$</a:t>
            </a:r>
            <a:r>
              <a:rPr lang="en-US" sz="1400" dirty="0"/>
              <a:t>3,269,231</a:t>
            </a:r>
            <a:endParaRPr lang="en-US" sz="1200" dirty="0"/>
          </a:p>
        </p:txBody>
      </p:sp>
    </p:spTree>
    <p:extLst>
      <p:ext uri="{BB962C8B-B14F-4D97-AF65-F5344CB8AC3E}">
        <p14:creationId xmlns:p14="http://schemas.microsoft.com/office/powerpoint/2010/main" val="3344106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C888513-01BD-4841-BB49-2B1EDBBC6D36}" type="slidenum">
              <a:rPr lang="en-US"/>
              <a:pPr/>
              <a:t>15</a:t>
            </a:fld>
            <a:endParaRPr lang="en-US" dirty="0"/>
          </a:p>
        </p:txBody>
      </p:sp>
      <p:sp>
        <p:nvSpPr>
          <p:cNvPr id="18434" name="AutoShape 2"/>
          <p:cNvSpPr>
            <a:spLocks noGrp="1" noChangeArrowheads="1"/>
          </p:cNvSpPr>
          <p:nvPr>
            <p:ph type="title"/>
          </p:nvPr>
        </p:nvSpPr>
        <p:spPr/>
        <p:txBody>
          <a:bodyPr/>
          <a:lstStyle/>
          <a:p>
            <a:r>
              <a:rPr lang="en-US" sz="3200" dirty="0" smtClean="0"/>
              <a:t>Expected Liabilities to Net Position</a:t>
            </a:r>
            <a:br>
              <a:rPr lang="en-US" sz="3200" dirty="0" smtClean="0"/>
            </a:br>
            <a:r>
              <a:rPr lang="en-US" sz="3200" dirty="0"/>
              <a:t>Benchmark ≤ </a:t>
            </a:r>
            <a:r>
              <a:rPr lang="en-US" sz="3200" dirty="0" smtClean="0"/>
              <a:t>1.5:1</a:t>
            </a:r>
            <a:endParaRPr lang="en-US" sz="3200" dirty="0"/>
          </a:p>
        </p:txBody>
      </p:sp>
      <p:sp>
        <p:nvSpPr>
          <p:cNvPr id="18435" name="Rectangle 3"/>
          <p:cNvSpPr>
            <a:spLocks noGrp="1" noChangeArrowheads="1"/>
          </p:cNvSpPr>
          <p:nvPr>
            <p:ph type="body" idx="1"/>
          </p:nvPr>
        </p:nvSpPr>
        <p:spPr>
          <a:xfrm>
            <a:off x="838200" y="2514600"/>
            <a:ext cx="7848600" cy="3834402"/>
          </a:xfrm>
        </p:spPr>
        <p:txBody>
          <a:bodyPr/>
          <a:lstStyle/>
          <a:p>
            <a:r>
              <a:rPr lang="en-US" sz="2000" dirty="0" smtClean="0"/>
              <a:t>A measure of SCORE’s susceptibility to </a:t>
            </a:r>
            <a:r>
              <a:rPr lang="en-US" sz="2000" b="1" dirty="0" smtClean="0"/>
              <a:t>reserving errors and/or adverse loss development.  </a:t>
            </a:r>
            <a:endParaRPr lang="en-US" sz="2000" b="1" dirty="0"/>
          </a:p>
          <a:p>
            <a:r>
              <a:rPr lang="en-US" sz="2000" dirty="0"/>
              <a:t>Over time this ratio could </a:t>
            </a:r>
            <a:r>
              <a:rPr lang="en-US" sz="2000" dirty="0" smtClean="0"/>
              <a:t>also indicate </a:t>
            </a:r>
            <a:r>
              <a:rPr lang="en-US" sz="2000" dirty="0"/>
              <a:t>changing loss </a:t>
            </a:r>
            <a:r>
              <a:rPr lang="en-US" sz="2000" dirty="0" smtClean="0"/>
              <a:t>exposures.</a:t>
            </a:r>
            <a:endParaRPr lang="en-US" sz="2000" dirty="0"/>
          </a:p>
          <a:p>
            <a:r>
              <a:rPr lang="en-US" sz="2000" dirty="0"/>
              <a:t>A low ratio is </a:t>
            </a:r>
            <a:r>
              <a:rPr lang="en-US" sz="2000" dirty="0" smtClean="0"/>
              <a:t>desirable. </a:t>
            </a:r>
          </a:p>
          <a:p>
            <a:endParaRPr lang="en-US" sz="2000" dirty="0" smtClean="0"/>
          </a:p>
          <a:p>
            <a:pPr marL="0" indent="0" algn="ctr">
              <a:buNone/>
            </a:pPr>
            <a:r>
              <a:rPr lang="en-US" sz="2000" b="1" i="1" u="sng" dirty="0" smtClean="0"/>
              <a:t>Takeaway</a:t>
            </a:r>
          </a:p>
          <a:p>
            <a:r>
              <a:rPr lang="en-US" sz="2000" i="1" dirty="0" smtClean="0">
                <a:solidFill>
                  <a:srgbClr val="002060"/>
                </a:solidFill>
              </a:rPr>
              <a:t>GL – continued improvement and steady results over the last seven years. </a:t>
            </a:r>
          </a:p>
          <a:p>
            <a:r>
              <a:rPr lang="en-US" sz="2000" i="1" dirty="0" smtClean="0">
                <a:solidFill>
                  <a:srgbClr val="002060"/>
                </a:solidFill>
              </a:rPr>
              <a:t>WC – reversal after two years of improvement and now outside benchmark</a:t>
            </a:r>
          </a:p>
          <a:p>
            <a:pPr lvl="4">
              <a:buFont typeface="Wingdings" pitchFamily="2" charset="2"/>
              <a:buNone/>
            </a:pPr>
            <a:endParaRPr lang="en-US" sz="2000" dirty="0" smtClean="0"/>
          </a:p>
          <a:p>
            <a:pPr lvl="4">
              <a:buFont typeface="Wingdings" pitchFamily="2" charset="2"/>
              <a:buNone/>
            </a:pPr>
            <a:endParaRPr lang="en-US" sz="2400" dirty="0"/>
          </a:p>
          <a:p>
            <a:pPr lvl="4">
              <a:buFont typeface="Wingdings" pitchFamily="2" charset="2"/>
              <a:buNone/>
            </a:pPr>
            <a:endParaRPr lang="en-US" dirty="0"/>
          </a:p>
        </p:txBody>
      </p:sp>
    </p:spTree>
    <p:extLst>
      <p:ext uri="{BB962C8B-B14F-4D97-AF65-F5344CB8AC3E}">
        <p14:creationId xmlns:p14="http://schemas.microsoft.com/office/powerpoint/2010/main" val="766365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153400" cy="1143000"/>
          </a:xfrm>
        </p:spPr>
        <p:txBody>
          <a:bodyPr/>
          <a:lstStyle/>
          <a:p>
            <a:r>
              <a:rPr lang="en-US" dirty="0" smtClean="0"/>
              <a:t>Expected Liabilities to NP – Liability  Benchmark ≤ 1.5:1</a:t>
            </a:r>
            <a:endParaRPr lang="en-US" dirty="0"/>
          </a:p>
        </p:txBody>
      </p:sp>
      <p:sp>
        <p:nvSpPr>
          <p:cNvPr id="5" name="Content Placeholder 4"/>
          <p:cNvSpPr>
            <a:spLocks noGrp="1"/>
          </p:cNvSpPr>
          <p:nvPr>
            <p:ph idx="1"/>
          </p:nvPr>
        </p:nvSpPr>
        <p:spPr>
          <a:xfrm>
            <a:off x="914400" y="2362200"/>
            <a:ext cx="7693025" cy="3724275"/>
          </a:xfrm>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16</a:t>
            </a:fld>
            <a:endParaRPr lang="en-US" dirty="0"/>
          </a:p>
        </p:txBody>
      </p:sp>
      <p:graphicFrame>
        <p:nvGraphicFramePr>
          <p:cNvPr id="2" name="Chart 1"/>
          <p:cNvGraphicFramePr/>
          <p:nvPr>
            <p:extLst>
              <p:ext uri="{D42A27DB-BD31-4B8C-83A1-F6EECF244321}">
                <p14:modId xmlns:p14="http://schemas.microsoft.com/office/powerpoint/2010/main" val="176407528"/>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85800" y="2382941"/>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a:off x="1523999" y="2627623"/>
            <a:ext cx="1" cy="2706377"/>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350677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Expected Liabilities to NP </a:t>
            </a:r>
            <a:r>
              <a:rPr lang="en-US" dirty="0" smtClean="0"/>
              <a:t>–  WC</a:t>
            </a:r>
            <a:br>
              <a:rPr lang="en-US" dirty="0" smtClean="0"/>
            </a:br>
            <a:r>
              <a:rPr lang="en-US" dirty="0" smtClean="0"/>
              <a:t>Benchmark ≤ 1.5:1</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17</a:t>
            </a:fld>
            <a:endParaRPr lang="en-US" dirty="0"/>
          </a:p>
        </p:txBody>
      </p:sp>
      <p:graphicFrame>
        <p:nvGraphicFramePr>
          <p:cNvPr id="2" name="Chart 1"/>
          <p:cNvGraphicFramePr/>
          <p:nvPr>
            <p:extLst>
              <p:ext uri="{D42A27DB-BD31-4B8C-83A1-F6EECF244321}">
                <p14:modId xmlns:p14="http://schemas.microsoft.com/office/powerpoint/2010/main" val="4220541922"/>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11199" y="4590636"/>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flipH="1">
            <a:off x="1523999" y="4846741"/>
            <a:ext cx="1" cy="944459"/>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3259441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762000" y="838200"/>
            <a:ext cx="7924800" cy="1143000"/>
          </a:xfrm>
        </p:spPr>
        <p:txBody>
          <a:bodyPr/>
          <a:lstStyle/>
          <a:p>
            <a:r>
              <a:rPr lang="en-US" sz="4000" b="0" dirty="0" smtClean="0"/>
              <a:t>Change in Expected Liabilities</a:t>
            </a:r>
            <a:br>
              <a:rPr lang="en-US" sz="4000" b="0" dirty="0" smtClean="0"/>
            </a:br>
            <a:r>
              <a:rPr lang="en-US" sz="4000" b="0" dirty="0" smtClean="0"/>
              <a:t>Benchmark </a:t>
            </a:r>
            <a:r>
              <a:rPr lang="en-US" sz="4000" b="0" dirty="0"/>
              <a:t>≤ 20</a:t>
            </a:r>
            <a:r>
              <a:rPr lang="en-US" sz="4000" b="0" dirty="0" smtClean="0"/>
              <a:t>%</a:t>
            </a:r>
            <a:endParaRPr lang="en-US" sz="4000" b="0" dirty="0"/>
          </a:p>
        </p:txBody>
      </p:sp>
      <p:sp>
        <p:nvSpPr>
          <p:cNvPr id="6" name="Slide Number Placeholder 5"/>
          <p:cNvSpPr>
            <a:spLocks noGrp="1"/>
          </p:cNvSpPr>
          <p:nvPr>
            <p:ph type="sldNum" sz="quarter" idx="12"/>
          </p:nvPr>
        </p:nvSpPr>
        <p:spPr/>
        <p:txBody>
          <a:bodyPr/>
          <a:lstStyle/>
          <a:p>
            <a:fld id="{05D04531-CC03-4E67-B709-7B056364C6FA}" type="slidenum">
              <a:rPr lang="en-US"/>
              <a:pPr/>
              <a:t>18</a:t>
            </a:fld>
            <a:endParaRPr lang="en-US" dirty="0"/>
          </a:p>
        </p:txBody>
      </p:sp>
      <p:sp>
        <p:nvSpPr>
          <p:cNvPr id="21507" name="Rectangle 3"/>
          <p:cNvSpPr>
            <a:spLocks noGrp="1" noChangeArrowheads="1"/>
          </p:cNvSpPr>
          <p:nvPr>
            <p:ph sz="quarter" idx="1"/>
          </p:nvPr>
        </p:nvSpPr>
        <p:spPr>
          <a:xfrm>
            <a:off x="808776" y="1996289"/>
            <a:ext cx="8305800" cy="4876800"/>
          </a:xfrm>
        </p:spPr>
        <p:txBody>
          <a:bodyPr>
            <a:normAutofit fontScale="92500" lnSpcReduction="10000"/>
          </a:bodyPr>
          <a:lstStyle/>
          <a:p>
            <a:pPr algn="ctr">
              <a:buFont typeface="Wingdings" pitchFamily="2" charset="2"/>
              <a:buNone/>
            </a:pPr>
            <a:endParaRPr lang="en-US" sz="2400" b="1" dirty="0"/>
          </a:p>
          <a:p>
            <a:r>
              <a:rPr lang="en-US" sz="2600" dirty="0" smtClean="0"/>
              <a:t>Changes in reserves are an indicator of the accuracy of prior estimates by claims adjuster and actuary.  </a:t>
            </a:r>
          </a:p>
          <a:p>
            <a:r>
              <a:rPr lang="en-US" sz="2600" dirty="0" smtClean="0"/>
              <a:t>Change greater than 20% in a year indicates reserving practices may not be conservative enough and/or loss exposures are increasing more than past losses indicate.  </a:t>
            </a:r>
          </a:p>
          <a:p>
            <a:endParaRPr lang="en-US" sz="2700" b="1" i="1" u="sng" dirty="0" smtClean="0"/>
          </a:p>
          <a:p>
            <a:pPr marL="0" indent="0" algn="ctr">
              <a:buNone/>
            </a:pPr>
            <a:r>
              <a:rPr lang="en-US" sz="2600" b="1" i="1" u="sng" dirty="0" smtClean="0"/>
              <a:t>TAKEAWAY</a:t>
            </a:r>
            <a:r>
              <a:rPr lang="en-US" sz="2600" b="1" i="1" dirty="0" smtClean="0"/>
              <a:t> </a:t>
            </a:r>
          </a:p>
          <a:p>
            <a:r>
              <a:rPr lang="en-US" sz="2600" i="1" dirty="0" smtClean="0">
                <a:solidFill>
                  <a:srgbClr val="002060"/>
                </a:solidFill>
              </a:rPr>
              <a:t>GL – decrease of 30%, third year of decreases, steady results nine of ten years. </a:t>
            </a:r>
          </a:p>
          <a:p>
            <a:r>
              <a:rPr lang="en-US" sz="2600" i="1" dirty="0" smtClean="0">
                <a:solidFill>
                  <a:srgbClr val="002060"/>
                </a:solidFill>
              </a:rPr>
              <a:t>WC – increase of 13%, above benchmark and impacting ratio to Net Position. Nine of ten years within benchmark.    </a:t>
            </a:r>
            <a:endParaRPr lang="en-US" sz="2600" dirty="0">
              <a:solidFill>
                <a:srgbClr val="002060"/>
              </a:solidFill>
            </a:endParaRPr>
          </a:p>
        </p:txBody>
      </p:sp>
    </p:spTree>
    <p:extLst>
      <p:ext uri="{BB962C8B-B14F-4D97-AF65-F5344CB8AC3E}">
        <p14:creationId xmlns:p14="http://schemas.microsoft.com/office/powerpoint/2010/main" val="277851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Change in Liabilities – Liability Benchmark ≤ 20%</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19</a:t>
            </a:fld>
            <a:endParaRPr lang="en-US" dirty="0"/>
          </a:p>
        </p:txBody>
      </p:sp>
      <p:graphicFrame>
        <p:nvGraphicFramePr>
          <p:cNvPr id="2" name="Chart 1"/>
          <p:cNvGraphicFramePr/>
          <p:nvPr>
            <p:extLst>
              <p:ext uri="{D42A27DB-BD31-4B8C-83A1-F6EECF244321}">
                <p14:modId xmlns:p14="http://schemas.microsoft.com/office/powerpoint/2010/main" val="3891669403"/>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p:nvPr/>
        </p:nvCxnSpPr>
        <p:spPr bwMode="auto">
          <a:xfrm>
            <a:off x="1549400" y="4783241"/>
            <a:ext cx="12700" cy="1253918"/>
          </a:xfrm>
          <a:prstGeom prst="straightConnector1">
            <a:avLst/>
          </a:prstGeom>
          <a:noFill/>
          <a:ln w="9525" cap="flat" cmpd="sng" algn="ctr">
            <a:solidFill>
              <a:srgbClr val="000000"/>
            </a:solidFill>
            <a:prstDash val="solid"/>
            <a:round/>
            <a:headEnd type="none" w="med" len="med"/>
            <a:tailEnd type="arrow"/>
          </a:ln>
          <a:effectLst/>
        </p:spPr>
      </p:cxnSp>
      <p:sp>
        <p:nvSpPr>
          <p:cNvPr id="16" name="TextBox 15"/>
          <p:cNvSpPr txBox="1"/>
          <p:nvPr/>
        </p:nvSpPr>
        <p:spPr>
          <a:xfrm>
            <a:off x="673100" y="4572000"/>
            <a:ext cx="954107" cy="244682"/>
          </a:xfrm>
          <a:prstGeom prst="rect">
            <a:avLst/>
          </a:prstGeom>
          <a:noFill/>
        </p:spPr>
        <p:txBody>
          <a:bodyPr wrap="none" rtlCol="0">
            <a:spAutoFit/>
          </a:bodyPr>
          <a:lstStyle/>
          <a:p>
            <a:r>
              <a:rPr lang="en-US" sz="1100" b="1" dirty="0" smtClean="0"/>
              <a:t>Benchmark</a:t>
            </a:r>
            <a:endParaRPr lang="en-US" sz="1100" b="1" dirty="0"/>
          </a:p>
        </p:txBody>
      </p:sp>
    </p:spTree>
    <p:extLst>
      <p:ext uri="{BB962C8B-B14F-4D97-AF65-F5344CB8AC3E}">
        <p14:creationId xmlns:p14="http://schemas.microsoft.com/office/powerpoint/2010/main" val="1576226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Funding Policy – Purpose &amp; Definitions</a:t>
            </a:r>
          </a:p>
          <a:p>
            <a:r>
              <a:rPr lang="en-US" dirty="0" smtClean="0"/>
              <a:t>Benchmarks – Key Risk Exposures</a:t>
            </a:r>
          </a:p>
          <a:p>
            <a:pPr lvl="1"/>
            <a:r>
              <a:rPr lang="en-US" dirty="0" smtClean="0"/>
              <a:t>Large Losses</a:t>
            </a:r>
          </a:p>
          <a:p>
            <a:pPr lvl="1"/>
            <a:r>
              <a:rPr lang="en-US" dirty="0" smtClean="0"/>
              <a:t>Reserving Errors</a:t>
            </a:r>
          </a:p>
          <a:p>
            <a:pPr lvl="1"/>
            <a:r>
              <a:rPr lang="en-US" dirty="0"/>
              <a:t>Pricing Errors</a:t>
            </a:r>
          </a:p>
          <a:p>
            <a:r>
              <a:rPr lang="en-US" dirty="0" smtClean="0"/>
              <a:t>Trends &amp; Takeaways </a:t>
            </a:r>
          </a:p>
          <a:p>
            <a:endParaRPr lang="en-US"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2</a:t>
            </a:fld>
            <a:endParaRPr lang="en-US" dirty="0"/>
          </a:p>
        </p:txBody>
      </p:sp>
    </p:spTree>
    <p:extLst>
      <p:ext uri="{BB962C8B-B14F-4D97-AF65-F5344CB8AC3E}">
        <p14:creationId xmlns:p14="http://schemas.microsoft.com/office/powerpoint/2010/main" val="334668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Change in Liabilities – Work Comp  Benchmark ≤ </a:t>
            </a:r>
            <a:r>
              <a:rPr lang="en-US" dirty="0"/>
              <a:t>20%</a:t>
            </a:r>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20</a:t>
            </a:fld>
            <a:endParaRPr lang="en-US" dirty="0"/>
          </a:p>
        </p:txBody>
      </p:sp>
      <p:graphicFrame>
        <p:nvGraphicFramePr>
          <p:cNvPr id="2" name="Chart 1"/>
          <p:cNvGraphicFramePr/>
          <p:nvPr>
            <p:extLst>
              <p:ext uri="{D42A27DB-BD31-4B8C-83A1-F6EECF244321}">
                <p14:modId xmlns:p14="http://schemas.microsoft.com/office/powerpoint/2010/main" val="2382762702"/>
              </p:ext>
            </p:extLst>
          </p:nvPr>
        </p:nvGraphicFramePr>
        <p:xfrm>
          <a:off x="1600200" y="2362200"/>
          <a:ext cx="70866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p:nvPr/>
        </p:nvCxnSpPr>
        <p:spPr bwMode="auto">
          <a:xfrm>
            <a:off x="1627206" y="4220285"/>
            <a:ext cx="0" cy="1279318"/>
          </a:xfrm>
          <a:prstGeom prst="straightConnector1">
            <a:avLst/>
          </a:prstGeom>
          <a:noFill/>
          <a:ln w="9525" cap="flat" cmpd="sng" algn="ctr">
            <a:solidFill>
              <a:srgbClr val="000000"/>
            </a:solidFill>
            <a:prstDash val="solid"/>
            <a:round/>
            <a:headEnd type="none" w="med" len="med"/>
            <a:tailEnd type="arrow"/>
          </a:ln>
          <a:effectLst/>
        </p:spPr>
      </p:cxnSp>
      <p:sp>
        <p:nvSpPr>
          <p:cNvPr id="16" name="TextBox 15"/>
          <p:cNvSpPr txBox="1"/>
          <p:nvPr/>
        </p:nvSpPr>
        <p:spPr>
          <a:xfrm>
            <a:off x="682625" y="4097944"/>
            <a:ext cx="954107" cy="244682"/>
          </a:xfrm>
          <a:prstGeom prst="rect">
            <a:avLst/>
          </a:prstGeom>
          <a:noFill/>
        </p:spPr>
        <p:txBody>
          <a:bodyPr wrap="none" rtlCol="0">
            <a:spAutoFit/>
          </a:bodyPr>
          <a:lstStyle/>
          <a:p>
            <a:r>
              <a:rPr lang="en-US" sz="1100" b="1" dirty="0" smtClean="0"/>
              <a:t>Benchmark</a:t>
            </a:r>
            <a:endParaRPr lang="en-US" sz="1100" b="1" dirty="0"/>
          </a:p>
        </p:txBody>
      </p:sp>
    </p:spTree>
    <p:extLst>
      <p:ext uri="{BB962C8B-B14F-4D97-AF65-F5344CB8AC3E}">
        <p14:creationId xmlns:p14="http://schemas.microsoft.com/office/powerpoint/2010/main" val="15762269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5F14551-1673-4743-AC13-0ADCC17C74E1}" type="slidenum">
              <a:rPr lang="en-US"/>
              <a:pPr/>
              <a:t>21</a:t>
            </a:fld>
            <a:endParaRPr lang="en-US" dirty="0"/>
          </a:p>
        </p:txBody>
      </p:sp>
      <p:sp>
        <p:nvSpPr>
          <p:cNvPr id="17410" name="AutoShape 2"/>
          <p:cNvSpPr>
            <a:spLocks noGrp="1" noChangeArrowheads="1"/>
          </p:cNvSpPr>
          <p:nvPr>
            <p:ph type="title"/>
          </p:nvPr>
        </p:nvSpPr>
        <p:spPr/>
        <p:txBody>
          <a:bodyPr/>
          <a:lstStyle/>
          <a:p>
            <a:r>
              <a:rPr lang="en-US" dirty="0" smtClean="0"/>
              <a:t>Net Deposit to Net Position (NP)</a:t>
            </a:r>
            <a:br>
              <a:rPr lang="en-US" dirty="0" smtClean="0"/>
            </a:br>
            <a:r>
              <a:rPr lang="en-US" dirty="0"/>
              <a:t>Benchmark ≤ </a:t>
            </a:r>
            <a:r>
              <a:rPr lang="en-US" dirty="0" smtClean="0"/>
              <a:t>1:1</a:t>
            </a:r>
            <a:endParaRPr lang="en-US" b="0" dirty="0"/>
          </a:p>
        </p:txBody>
      </p:sp>
      <p:sp>
        <p:nvSpPr>
          <p:cNvPr id="17411" name="Rectangle 3"/>
          <p:cNvSpPr>
            <a:spLocks noGrp="1" noChangeArrowheads="1"/>
          </p:cNvSpPr>
          <p:nvPr>
            <p:ph type="body" idx="1"/>
          </p:nvPr>
        </p:nvSpPr>
        <p:spPr>
          <a:xfrm>
            <a:off x="914400" y="2514600"/>
            <a:ext cx="8001000" cy="5181600"/>
          </a:xfrm>
        </p:spPr>
        <p:txBody>
          <a:bodyPr/>
          <a:lstStyle/>
          <a:p>
            <a:pPr>
              <a:lnSpc>
                <a:spcPct val="90000"/>
              </a:lnSpc>
            </a:pPr>
            <a:r>
              <a:rPr lang="en-US" sz="2000" dirty="0" smtClean="0"/>
              <a:t>A </a:t>
            </a:r>
            <a:r>
              <a:rPr lang="en-US" sz="2000" dirty="0"/>
              <a:t>measure of how </a:t>
            </a:r>
            <a:r>
              <a:rPr lang="en-US" sz="2000" dirty="0" smtClean="0"/>
              <a:t>Net Position is leveraged </a:t>
            </a:r>
            <a:r>
              <a:rPr lang="en-US" sz="2000" dirty="0"/>
              <a:t>against possible </a:t>
            </a:r>
            <a:r>
              <a:rPr lang="en-US" sz="2000" b="1" dirty="0"/>
              <a:t>pricing inaccuracies</a:t>
            </a:r>
            <a:r>
              <a:rPr lang="en-US" sz="2000" dirty="0"/>
              <a:t>. </a:t>
            </a:r>
          </a:p>
          <a:p>
            <a:pPr>
              <a:lnSpc>
                <a:spcPct val="90000"/>
              </a:lnSpc>
            </a:pPr>
            <a:r>
              <a:rPr lang="en-US" sz="2000" dirty="0"/>
              <a:t>Relationship between </a:t>
            </a:r>
            <a:r>
              <a:rPr lang="en-US" sz="2000" i="1" dirty="0"/>
              <a:t>annual deposits</a:t>
            </a:r>
            <a:r>
              <a:rPr lang="en-US" sz="2000" dirty="0"/>
              <a:t> and </a:t>
            </a:r>
            <a:r>
              <a:rPr lang="en-US" sz="2000" dirty="0" smtClean="0"/>
              <a:t>Net Position</a:t>
            </a:r>
            <a:endParaRPr lang="en-US" sz="1800" dirty="0"/>
          </a:p>
          <a:p>
            <a:pPr>
              <a:lnSpc>
                <a:spcPct val="90000"/>
              </a:lnSpc>
            </a:pPr>
            <a:r>
              <a:rPr lang="en-US" sz="2000" dirty="0"/>
              <a:t>Illustrates exposure </a:t>
            </a:r>
            <a:r>
              <a:rPr lang="en-US" sz="2000" dirty="0" smtClean="0"/>
              <a:t>to errors in assessing current risks.</a:t>
            </a:r>
            <a:endParaRPr lang="en-US" sz="2000" dirty="0"/>
          </a:p>
          <a:p>
            <a:pPr>
              <a:lnSpc>
                <a:spcPct val="90000"/>
              </a:lnSpc>
            </a:pPr>
            <a:r>
              <a:rPr lang="en-US" sz="2000" dirty="0" smtClean="0"/>
              <a:t>A </a:t>
            </a:r>
            <a:r>
              <a:rPr lang="en-US" sz="2000" dirty="0"/>
              <a:t>low ratio is </a:t>
            </a:r>
            <a:r>
              <a:rPr lang="en-US" sz="2000" dirty="0" smtClean="0"/>
              <a:t>desirable.</a:t>
            </a:r>
          </a:p>
          <a:p>
            <a:pPr>
              <a:lnSpc>
                <a:spcPct val="90000"/>
              </a:lnSpc>
            </a:pPr>
            <a:endParaRPr lang="en-US" sz="2000" i="1" dirty="0" smtClean="0"/>
          </a:p>
          <a:p>
            <a:pPr marL="0" indent="0" algn="ctr">
              <a:lnSpc>
                <a:spcPct val="90000"/>
              </a:lnSpc>
              <a:buNone/>
            </a:pPr>
            <a:r>
              <a:rPr lang="en-US" sz="2000" b="1" i="1" u="sng" dirty="0" smtClean="0"/>
              <a:t>Takeaway  </a:t>
            </a:r>
          </a:p>
          <a:p>
            <a:pPr marL="0" indent="0">
              <a:lnSpc>
                <a:spcPct val="90000"/>
              </a:lnSpc>
              <a:buNone/>
            </a:pPr>
            <a:endParaRPr lang="en-US" sz="2000" i="1" dirty="0"/>
          </a:p>
          <a:p>
            <a:pPr marL="0" indent="0">
              <a:lnSpc>
                <a:spcPct val="90000"/>
              </a:lnSpc>
              <a:buNone/>
            </a:pPr>
            <a:r>
              <a:rPr lang="en-US" sz="2000" i="1" dirty="0" smtClean="0">
                <a:solidFill>
                  <a:srgbClr val="002060"/>
                </a:solidFill>
              </a:rPr>
              <a:t>GL – decrease in ratio and steady results over last five years </a:t>
            </a:r>
          </a:p>
          <a:p>
            <a:pPr marL="0" indent="0">
              <a:lnSpc>
                <a:spcPct val="90000"/>
              </a:lnSpc>
              <a:buNone/>
            </a:pPr>
            <a:endParaRPr lang="en-US" sz="2000" i="1" dirty="0" smtClean="0">
              <a:solidFill>
                <a:srgbClr val="002060"/>
              </a:solidFill>
            </a:endParaRPr>
          </a:p>
          <a:p>
            <a:pPr marL="0" indent="0">
              <a:lnSpc>
                <a:spcPct val="90000"/>
              </a:lnSpc>
              <a:buNone/>
            </a:pPr>
            <a:r>
              <a:rPr lang="en-US" sz="2000" i="1" dirty="0" smtClean="0">
                <a:solidFill>
                  <a:srgbClr val="002060"/>
                </a:solidFill>
              </a:rPr>
              <a:t>WC – increase in ratio but still within benchmark.  </a:t>
            </a:r>
            <a:endParaRPr lang="en-US" sz="2000" dirty="0">
              <a:solidFill>
                <a:srgbClr val="002060"/>
              </a:solidFill>
            </a:endParaRPr>
          </a:p>
          <a:p>
            <a:pPr lvl="4">
              <a:lnSpc>
                <a:spcPct val="90000"/>
              </a:lnSpc>
              <a:buFont typeface="Wingdings" pitchFamily="2" charset="2"/>
              <a:buNone/>
            </a:pPr>
            <a:endParaRPr lang="en-US" sz="1600" dirty="0"/>
          </a:p>
        </p:txBody>
      </p:sp>
      <p:sp>
        <p:nvSpPr>
          <p:cNvPr id="17414" name="Rectangle 6"/>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Net Deposit to NP - Liability         Benchmark ≤ 1:1</a:t>
            </a:r>
            <a:endParaRPr lang="en-US" dirty="0"/>
          </a:p>
        </p:txBody>
      </p:sp>
      <p:sp>
        <p:nvSpPr>
          <p:cNvPr id="5" name="Content Placeholder 4"/>
          <p:cNvSpPr>
            <a:spLocks noGrp="1"/>
          </p:cNvSpPr>
          <p:nvPr>
            <p:ph idx="1"/>
          </p:nvPr>
        </p:nvSpPr>
        <p:spPr>
          <a:xfrm>
            <a:off x="914400" y="2362200"/>
            <a:ext cx="7693025" cy="3724275"/>
          </a:xfrm>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22</a:t>
            </a:fld>
            <a:endParaRPr lang="en-US" dirty="0"/>
          </a:p>
        </p:txBody>
      </p:sp>
      <p:graphicFrame>
        <p:nvGraphicFramePr>
          <p:cNvPr id="2" name="Chart 1"/>
          <p:cNvGraphicFramePr/>
          <p:nvPr>
            <p:extLst>
              <p:ext uri="{D42A27DB-BD31-4B8C-83A1-F6EECF244321}">
                <p14:modId xmlns:p14="http://schemas.microsoft.com/office/powerpoint/2010/main" val="733965601"/>
              </p:ext>
            </p:extLst>
          </p:nvPr>
        </p:nvGraphicFramePr>
        <p:xfrm>
          <a:off x="1600200" y="2362200"/>
          <a:ext cx="70866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85800" y="2382941"/>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a:off x="1523999" y="2627623"/>
            <a:ext cx="1" cy="2706377"/>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1992384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Net Deposit to NP -  Work Comp   Benchmark ≤ 1:1</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23</a:t>
            </a:fld>
            <a:endParaRPr lang="en-US" dirty="0"/>
          </a:p>
        </p:txBody>
      </p:sp>
      <p:graphicFrame>
        <p:nvGraphicFramePr>
          <p:cNvPr id="2" name="Chart 1"/>
          <p:cNvGraphicFramePr/>
          <p:nvPr>
            <p:extLst>
              <p:ext uri="{D42A27DB-BD31-4B8C-83A1-F6EECF244321}">
                <p14:modId xmlns:p14="http://schemas.microsoft.com/office/powerpoint/2010/main" val="1556298768"/>
              </p:ext>
            </p:extLst>
          </p:nvPr>
        </p:nvGraphicFramePr>
        <p:xfrm>
          <a:off x="1600200" y="2362200"/>
          <a:ext cx="7239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11198" y="2286000"/>
            <a:ext cx="954107" cy="244682"/>
          </a:xfrm>
          <a:prstGeom prst="rect">
            <a:avLst/>
          </a:prstGeom>
          <a:noFill/>
        </p:spPr>
        <p:txBody>
          <a:bodyPr wrap="none" rtlCol="0">
            <a:spAutoFit/>
          </a:bodyPr>
          <a:lstStyle/>
          <a:p>
            <a:r>
              <a:rPr lang="en-US" sz="1100" b="1" dirty="0" smtClean="0"/>
              <a:t>Benchmark</a:t>
            </a:r>
            <a:endParaRPr lang="en-US" sz="1100" b="1" dirty="0"/>
          </a:p>
        </p:txBody>
      </p:sp>
      <p:cxnSp>
        <p:nvCxnSpPr>
          <p:cNvPr id="7" name="Straight Arrow Connector 6"/>
          <p:cNvCxnSpPr/>
          <p:nvPr/>
        </p:nvCxnSpPr>
        <p:spPr bwMode="auto">
          <a:xfrm>
            <a:off x="1511300" y="2492582"/>
            <a:ext cx="12699" cy="3146218"/>
          </a:xfrm>
          <a:prstGeom prst="straightConnector1">
            <a:avLst/>
          </a:prstGeom>
          <a:noFill/>
          <a:ln w="9525"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788005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Net Deposits</a:t>
            </a:r>
            <a:br>
              <a:rPr lang="en-US" dirty="0" smtClean="0"/>
            </a:br>
            <a:r>
              <a:rPr lang="en-US" dirty="0" smtClean="0"/>
              <a:t>Recommended Benchmark ≤ 10% </a:t>
            </a:r>
            <a:endParaRPr lang="en-US" dirty="0"/>
          </a:p>
        </p:txBody>
      </p:sp>
      <p:sp>
        <p:nvSpPr>
          <p:cNvPr id="3" name="Content Placeholder 2"/>
          <p:cNvSpPr>
            <a:spLocks noGrp="1"/>
          </p:cNvSpPr>
          <p:nvPr>
            <p:ph idx="1"/>
          </p:nvPr>
        </p:nvSpPr>
        <p:spPr>
          <a:xfrm>
            <a:off x="838200" y="2362200"/>
            <a:ext cx="7693025" cy="4038600"/>
          </a:xfrm>
        </p:spPr>
        <p:txBody>
          <a:bodyPr/>
          <a:lstStyle/>
          <a:p>
            <a:r>
              <a:rPr lang="en-US" dirty="0" smtClean="0"/>
              <a:t>Change reflects actuary’s estimate of change in amount of future losses. </a:t>
            </a:r>
          </a:p>
          <a:p>
            <a:r>
              <a:rPr lang="en-US" dirty="0" smtClean="0"/>
              <a:t>A change of more than 10% may indicate funding has been too low, exposures are increasing, and/or risks of loss increasing.</a:t>
            </a:r>
          </a:p>
          <a:p>
            <a:pPr marL="0" indent="0" algn="ctr">
              <a:lnSpc>
                <a:spcPct val="90000"/>
              </a:lnSpc>
              <a:buNone/>
            </a:pPr>
            <a:r>
              <a:rPr lang="en-US" dirty="0" smtClean="0"/>
              <a:t> </a:t>
            </a:r>
            <a:r>
              <a:rPr lang="en-US" b="1" i="1" u="sng" dirty="0" smtClean="0"/>
              <a:t>Takeaway  </a:t>
            </a:r>
            <a:endParaRPr lang="en-US" b="1" i="1" u="sng" dirty="0"/>
          </a:p>
          <a:p>
            <a:pPr marL="0" indent="0">
              <a:lnSpc>
                <a:spcPct val="90000"/>
              </a:lnSpc>
              <a:buNone/>
            </a:pPr>
            <a:r>
              <a:rPr lang="en-US" i="1" dirty="0" smtClean="0">
                <a:solidFill>
                  <a:srgbClr val="002060"/>
                </a:solidFill>
              </a:rPr>
              <a:t>GL </a:t>
            </a:r>
            <a:r>
              <a:rPr lang="en-US" i="1" dirty="0">
                <a:solidFill>
                  <a:srgbClr val="002060"/>
                </a:solidFill>
              </a:rPr>
              <a:t>– </a:t>
            </a:r>
            <a:r>
              <a:rPr lang="en-US" i="1" dirty="0" smtClean="0">
                <a:solidFill>
                  <a:srgbClr val="002060"/>
                </a:solidFill>
              </a:rPr>
              <a:t>flat after two years of increases. </a:t>
            </a:r>
            <a:endParaRPr lang="en-US" i="1" dirty="0">
              <a:solidFill>
                <a:srgbClr val="002060"/>
              </a:solidFill>
            </a:endParaRPr>
          </a:p>
          <a:p>
            <a:pPr marL="0" indent="0">
              <a:lnSpc>
                <a:spcPct val="90000"/>
              </a:lnSpc>
              <a:buNone/>
            </a:pPr>
            <a:r>
              <a:rPr lang="en-US" i="1" dirty="0" smtClean="0">
                <a:solidFill>
                  <a:srgbClr val="002060"/>
                </a:solidFill>
              </a:rPr>
              <a:t>WC </a:t>
            </a:r>
            <a:r>
              <a:rPr lang="en-US" i="1" dirty="0">
                <a:solidFill>
                  <a:srgbClr val="002060"/>
                </a:solidFill>
              </a:rPr>
              <a:t>– </a:t>
            </a:r>
            <a:r>
              <a:rPr lang="en-US" i="1" dirty="0" smtClean="0">
                <a:solidFill>
                  <a:srgbClr val="002060"/>
                </a:solidFill>
              </a:rPr>
              <a:t>steady for two years after three years of increases.  </a:t>
            </a:r>
            <a:endParaRPr lang="en-US" dirty="0">
              <a:solidFill>
                <a:srgbClr val="002060"/>
              </a:solidFill>
            </a:endParaRPr>
          </a:p>
          <a:p>
            <a:endParaRPr lang="en-US"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24</a:t>
            </a:fld>
            <a:endParaRPr lang="en-US" dirty="0"/>
          </a:p>
        </p:txBody>
      </p:sp>
    </p:spTree>
    <p:extLst>
      <p:ext uri="{BB962C8B-B14F-4D97-AF65-F5344CB8AC3E}">
        <p14:creationId xmlns:p14="http://schemas.microsoft.com/office/powerpoint/2010/main" val="30299939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Change in Net Deposit – Liability </a:t>
            </a:r>
            <a:br>
              <a:rPr lang="en-US" dirty="0" smtClean="0"/>
            </a:br>
            <a:r>
              <a:rPr lang="en-US" dirty="0" smtClean="0"/>
              <a:t>No Benchmark Set</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25</a:t>
            </a:fld>
            <a:endParaRPr lang="en-US" dirty="0"/>
          </a:p>
        </p:txBody>
      </p:sp>
      <p:graphicFrame>
        <p:nvGraphicFramePr>
          <p:cNvPr id="2" name="Chart 1"/>
          <p:cNvGraphicFramePr/>
          <p:nvPr>
            <p:extLst>
              <p:ext uri="{D42A27DB-BD31-4B8C-83A1-F6EECF244321}">
                <p14:modId xmlns:p14="http://schemas.microsoft.com/office/powerpoint/2010/main" val="577421523"/>
              </p:ext>
            </p:extLst>
          </p:nvPr>
        </p:nvGraphicFramePr>
        <p:xfrm>
          <a:off x="1600200" y="2362200"/>
          <a:ext cx="70866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p:nvPr/>
        </p:nvCxnSpPr>
        <p:spPr bwMode="auto">
          <a:xfrm>
            <a:off x="1614505" y="4130882"/>
            <a:ext cx="0" cy="1279318"/>
          </a:xfrm>
          <a:prstGeom prst="straightConnector1">
            <a:avLst/>
          </a:prstGeom>
          <a:noFill/>
          <a:ln w="9525" cap="flat" cmpd="sng" algn="ctr">
            <a:solidFill>
              <a:srgbClr val="000000"/>
            </a:solidFill>
            <a:prstDash val="solid"/>
            <a:round/>
            <a:headEnd type="none" w="med" len="med"/>
            <a:tailEnd type="arrow"/>
          </a:ln>
          <a:effectLst/>
        </p:spPr>
      </p:cxnSp>
      <p:sp>
        <p:nvSpPr>
          <p:cNvPr id="10" name="TextBox 9"/>
          <p:cNvSpPr txBox="1"/>
          <p:nvPr/>
        </p:nvSpPr>
        <p:spPr>
          <a:xfrm>
            <a:off x="660398" y="3970990"/>
            <a:ext cx="954107" cy="617092"/>
          </a:xfrm>
          <a:prstGeom prst="rect">
            <a:avLst/>
          </a:prstGeom>
          <a:noFill/>
        </p:spPr>
        <p:txBody>
          <a:bodyPr wrap="none" rtlCol="0">
            <a:spAutoFit/>
          </a:bodyPr>
          <a:lstStyle/>
          <a:p>
            <a:pPr algn="ctr"/>
            <a:r>
              <a:rPr lang="en-US" sz="1100" b="1" dirty="0" smtClean="0"/>
              <a:t>Suggested</a:t>
            </a:r>
          </a:p>
          <a:p>
            <a:pPr algn="ctr"/>
            <a:r>
              <a:rPr lang="en-US" sz="1100" b="1" dirty="0" smtClean="0"/>
              <a:t>Benchmark</a:t>
            </a:r>
          </a:p>
          <a:p>
            <a:pPr algn="ctr"/>
            <a:r>
              <a:rPr lang="en-US" sz="1100" b="1" dirty="0" smtClean="0"/>
              <a:t>&lt; 10%</a:t>
            </a:r>
            <a:endParaRPr lang="en-US" sz="1100" b="1" dirty="0"/>
          </a:p>
        </p:txBody>
      </p:sp>
    </p:spTree>
    <p:extLst>
      <p:ext uri="{BB962C8B-B14F-4D97-AF65-F5344CB8AC3E}">
        <p14:creationId xmlns:p14="http://schemas.microsoft.com/office/powerpoint/2010/main" val="1661554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Change in Net Deposit - Work Comp   No Benchmark Set</a:t>
            </a:r>
            <a:endParaRPr lang="en-US" dirty="0"/>
          </a:p>
        </p:txBody>
      </p:sp>
      <p:sp>
        <p:nvSpPr>
          <p:cNvPr id="5" name="Content Placeholder 4"/>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26</a:t>
            </a:fld>
            <a:endParaRPr lang="en-US" dirty="0"/>
          </a:p>
        </p:txBody>
      </p:sp>
      <p:graphicFrame>
        <p:nvGraphicFramePr>
          <p:cNvPr id="2" name="Chart 1"/>
          <p:cNvGraphicFramePr/>
          <p:nvPr>
            <p:extLst>
              <p:ext uri="{D42A27DB-BD31-4B8C-83A1-F6EECF244321}">
                <p14:modId xmlns:p14="http://schemas.microsoft.com/office/powerpoint/2010/main" val="1168544960"/>
              </p:ext>
            </p:extLst>
          </p:nvPr>
        </p:nvGraphicFramePr>
        <p:xfrm>
          <a:off x="1600200" y="2362200"/>
          <a:ext cx="70866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cxnSp>
        <p:nvCxnSpPr>
          <p:cNvPr id="11" name="Straight Arrow Connector 10"/>
          <p:cNvCxnSpPr/>
          <p:nvPr/>
        </p:nvCxnSpPr>
        <p:spPr bwMode="auto">
          <a:xfrm>
            <a:off x="1627206" y="4130882"/>
            <a:ext cx="0" cy="1279318"/>
          </a:xfrm>
          <a:prstGeom prst="straightConnector1">
            <a:avLst/>
          </a:prstGeom>
          <a:noFill/>
          <a:ln w="9525" cap="flat" cmpd="sng" algn="ctr">
            <a:solidFill>
              <a:srgbClr val="000000"/>
            </a:solidFill>
            <a:prstDash val="solid"/>
            <a:round/>
            <a:headEnd type="none" w="med" len="med"/>
            <a:tailEnd type="arrow"/>
          </a:ln>
          <a:effectLst/>
        </p:spPr>
      </p:cxnSp>
      <p:sp>
        <p:nvSpPr>
          <p:cNvPr id="16" name="TextBox 15"/>
          <p:cNvSpPr txBox="1"/>
          <p:nvPr/>
        </p:nvSpPr>
        <p:spPr>
          <a:xfrm>
            <a:off x="673099" y="4356100"/>
            <a:ext cx="954107" cy="617092"/>
          </a:xfrm>
          <a:prstGeom prst="rect">
            <a:avLst/>
          </a:prstGeom>
          <a:noFill/>
        </p:spPr>
        <p:txBody>
          <a:bodyPr wrap="none" rtlCol="0">
            <a:spAutoFit/>
          </a:bodyPr>
          <a:lstStyle/>
          <a:p>
            <a:pPr algn="ctr"/>
            <a:r>
              <a:rPr lang="en-US" sz="1100" b="1" dirty="0" smtClean="0"/>
              <a:t>Suggested</a:t>
            </a:r>
          </a:p>
          <a:p>
            <a:pPr algn="ctr"/>
            <a:r>
              <a:rPr lang="en-US" sz="1100" b="1" dirty="0" smtClean="0"/>
              <a:t>Benchmark</a:t>
            </a:r>
          </a:p>
          <a:p>
            <a:pPr algn="ctr"/>
            <a:r>
              <a:rPr lang="en-US" sz="1100" b="1" dirty="0" smtClean="0"/>
              <a:t>&lt; 10%</a:t>
            </a:r>
            <a:endParaRPr lang="en-US" sz="1100" b="1" dirty="0"/>
          </a:p>
        </p:txBody>
      </p:sp>
    </p:spTree>
    <p:extLst>
      <p:ext uri="{BB962C8B-B14F-4D97-AF65-F5344CB8AC3E}">
        <p14:creationId xmlns:p14="http://schemas.microsoft.com/office/powerpoint/2010/main" val="951044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Summary of Benchmarks</a:t>
            </a:r>
            <a:endParaRPr lang="en-US" dirty="0">
              <a:solidFill>
                <a:srgbClr val="00206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922365"/>
              </p:ext>
            </p:extLst>
          </p:nvPr>
        </p:nvGraphicFramePr>
        <p:xfrm>
          <a:off x="1219200" y="2514600"/>
          <a:ext cx="7467600" cy="3253610"/>
        </p:xfrm>
        <a:graphic>
          <a:graphicData uri="http://schemas.openxmlformats.org/drawingml/2006/table">
            <a:tbl>
              <a:tblPr firstRow="1" bandRow="1">
                <a:tableStyleId>{5C22544A-7EE6-4342-B048-85BDC9FD1C3A}</a:tableStyleId>
              </a:tblPr>
              <a:tblGrid>
                <a:gridCol w="1143000"/>
                <a:gridCol w="2286000"/>
                <a:gridCol w="2171700"/>
                <a:gridCol w="1866900"/>
              </a:tblGrid>
              <a:tr h="685800">
                <a:tc>
                  <a:txBody>
                    <a:bodyPr/>
                    <a:lstStyle/>
                    <a:p>
                      <a:pPr algn="ctr"/>
                      <a:r>
                        <a:rPr lang="en-US" dirty="0" smtClean="0"/>
                        <a:t>Program</a:t>
                      </a:r>
                      <a:endParaRPr lang="en-US" dirty="0"/>
                    </a:p>
                  </a:txBody>
                  <a:tcPr/>
                </a:tc>
                <a:tc>
                  <a:txBody>
                    <a:bodyPr/>
                    <a:lstStyle/>
                    <a:p>
                      <a:pPr algn="ctr"/>
                      <a:r>
                        <a:rPr lang="en-US" dirty="0" smtClean="0"/>
                        <a:t>Large Losses</a:t>
                      </a:r>
                      <a:endParaRPr lang="en-US" dirty="0"/>
                    </a:p>
                  </a:txBody>
                  <a:tcPr/>
                </a:tc>
                <a:tc>
                  <a:txBody>
                    <a:bodyPr/>
                    <a:lstStyle/>
                    <a:p>
                      <a:pPr algn="ctr"/>
                      <a:r>
                        <a:rPr lang="en-US" dirty="0" smtClean="0"/>
                        <a:t>Reserving Errors</a:t>
                      </a:r>
                      <a:endParaRPr lang="en-US" dirty="0"/>
                    </a:p>
                  </a:txBody>
                  <a:tcPr/>
                </a:tc>
                <a:tc>
                  <a:txBody>
                    <a:bodyPr/>
                    <a:lstStyle/>
                    <a:p>
                      <a:pPr algn="ctr"/>
                      <a:r>
                        <a:rPr lang="en-US" dirty="0" smtClean="0"/>
                        <a:t>Pricing Errors</a:t>
                      </a:r>
                      <a:endParaRPr lang="en-US" dirty="0"/>
                    </a:p>
                  </a:txBody>
                  <a:tcPr/>
                </a:tc>
              </a:tr>
              <a:tr h="1283905">
                <a:tc>
                  <a:txBody>
                    <a:bodyPr/>
                    <a:lstStyle/>
                    <a:p>
                      <a:r>
                        <a:rPr lang="en-US" dirty="0" smtClean="0">
                          <a:solidFill>
                            <a:schemeClr val="accent4"/>
                          </a:solidFill>
                        </a:rPr>
                        <a:t>GL</a:t>
                      </a:r>
                      <a:endParaRPr lang="en-US" dirty="0">
                        <a:solidFill>
                          <a:schemeClr val="accent4"/>
                        </a:solidFill>
                      </a:endParaRPr>
                    </a:p>
                  </a:txBody>
                  <a:tcPr/>
                </a:tc>
                <a:tc>
                  <a:txBody>
                    <a:bodyPr/>
                    <a:lstStyle/>
                    <a:p>
                      <a:r>
                        <a:rPr lang="en-US" dirty="0" smtClean="0">
                          <a:solidFill>
                            <a:srgbClr val="002060"/>
                          </a:solidFill>
                        </a:rPr>
                        <a:t>Continued improvement to twice the benchmark at 10:1</a:t>
                      </a:r>
                      <a:endParaRPr lang="en-US" b="1" dirty="0">
                        <a:solidFill>
                          <a:srgbClr val="002060"/>
                        </a:solidFill>
                      </a:endParaRPr>
                    </a:p>
                  </a:txBody>
                  <a:tcPr/>
                </a:tc>
                <a:tc>
                  <a:txBody>
                    <a:bodyPr/>
                    <a:lstStyle/>
                    <a:p>
                      <a:r>
                        <a:rPr lang="en-US" b="1" dirty="0" smtClean="0">
                          <a:solidFill>
                            <a:srgbClr val="002060"/>
                          </a:solidFill>
                        </a:rPr>
                        <a:t>Continued decrease in reserves </a:t>
                      </a:r>
                      <a:r>
                        <a:rPr lang="en-US" dirty="0" smtClean="0">
                          <a:solidFill>
                            <a:srgbClr val="002060"/>
                          </a:solidFill>
                        </a:rPr>
                        <a:t>driving improved results </a:t>
                      </a:r>
                      <a:endParaRPr lang="en-US" b="1" dirty="0">
                        <a:solidFill>
                          <a:srgbClr val="002060"/>
                        </a:solidFill>
                      </a:endParaRPr>
                    </a:p>
                  </a:txBody>
                  <a:tcPr/>
                </a:tc>
                <a:tc>
                  <a:txBody>
                    <a:bodyPr/>
                    <a:lstStyle/>
                    <a:p>
                      <a:r>
                        <a:rPr lang="en-US" dirty="0" smtClean="0">
                          <a:solidFill>
                            <a:srgbClr val="002060"/>
                          </a:solidFill>
                        </a:rPr>
                        <a:t>Well within benchmark and </a:t>
                      </a:r>
                      <a:r>
                        <a:rPr lang="en-US" b="1" dirty="0" smtClean="0">
                          <a:solidFill>
                            <a:srgbClr val="002060"/>
                          </a:solidFill>
                        </a:rPr>
                        <a:t>continuing to improve</a:t>
                      </a:r>
                      <a:endParaRPr lang="en-US" b="1" dirty="0">
                        <a:solidFill>
                          <a:srgbClr val="002060"/>
                        </a:solidFill>
                      </a:endParaRPr>
                    </a:p>
                  </a:txBody>
                  <a:tcPr/>
                </a:tc>
              </a:tr>
              <a:tr h="1283905">
                <a:tc>
                  <a:txBody>
                    <a:bodyPr/>
                    <a:lstStyle/>
                    <a:p>
                      <a:r>
                        <a:rPr lang="en-US" b="0" dirty="0" smtClean="0">
                          <a:solidFill>
                            <a:schemeClr val="tx1"/>
                          </a:solidFill>
                        </a:rPr>
                        <a:t>WC</a:t>
                      </a:r>
                      <a:endParaRPr lang="en-US" b="0" dirty="0">
                        <a:solidFill>
                          <a:schemeClr val="tx1"/>
                        </a:solidFill>
                      </a:endParaRPr>
                    </a:p>
                  </a:txBody>
                  <a:tcPr/>
                </a:tc>
                <a:tc>
                  <a:txBody>
                    <a:bodyPr/>
                    <a:lstStyle/>
                    <a:p>
                      <a:r>
                        <a:rPr lang="en-US" b="0" dirty="0" smtClean="0">
                          <a:solidFill>
                            <a:srgbClr val="002060"/>
                          </a:solidFill>
                        </a:rPr>
                        <a:t>Decrease in ratio but still almost twice the benchmark at 9.6:1 </a:t>
                      </a:r>
                      <a:endParaRPr lang="en-US" b="1" dirty="0">
                        <a:solidFill>
                          <a:srgbClr val="002060"/>
                        </a:solidFill>
                      </a:endParaRPr>
                    </a:p>
                  </a:txBody>
                  <a:tcPr/>
                </a:tc>
                <a:tc>
                  <a:txBody>
                    <a:bodyPr/>
                    <a:lstStyle/>
                    <a:p>
                      <a:r>
                        <a:rPr lang="en-US" dirty="0" smtClean="0">
                          <a:solidFill>
                            <a:srgbClr val="002060"/>
                          </a:solidFill>
                        </a:rPr>
                        <a:t>Increase to above benchmark due to increase in liabilities</a:t>
                      </a:r>
                      <a:endParaRPr lang="en-US" b="1" dirty="0">
                        <a:solidFill>
                          <a:srgbClr val="002060"/>
                        </a:solidFill>
                      </a:endParaRPr>
                    </a:p>
                  </a:txBody>
                  <a:tcPr/>
                </a:tc>
                <a:tc>
                  <a:txBody>
                    <a:bodyPr/>
                    <a:lstStyle/>
                    <a:p>
                      <a:r>
                        <a:rPr lang="en-US" dirty="0" smtClean="0">
                          <a:solidFill>
                            <a:srgbClr val="002060"/>
                          </a:solidFill>
                        </a:rPr>
                        <a:t>Increase in ratio but still well within benchmark</a:t>
                      </a:r>
                      <a:endParaRPr lang="en-US" b="1" dirty="0">
                        <a:solidFill>
                          <a:srgbClr val="002060"/>
                        </a:solidFill>
                      </a:endParaRPr>
                    </a:p>
                  </a:txBody>
                  <a:tcPr/>
                </a:tc>
              </a:tr>
            </a:tbl>
          </a:graphicData>
        </a:graphic>
      </p:graphicFrame>
      <p:sp>
        <p:nvSpPr>
          <p:cNvPr id="4" name="Slide Number Placeholder 3"/>
          <p:cNvSpPr>
            <a:spLocks noGrp="1"/>
          </p:cNvSpPr>
          <p:nvPr>
            <p:ph type="sldNum" sz="quarter" idx="12"/>
          </p:nvPr>
        </p:nvSpPr>
        <p:spPr/>
        <p:txBody>
          <a:bodyPr/>
          <a:lstStyle/>
          <a:p>
            <a:fld id="{1D2DE4AA-82B1-4374-BEB3-D60F9AE490A6}" type="slidenum">
              <a:rPr lang="en-US" smtClean="0"/>
              <a:pPr/>
              <a:t>27</a:t>
            </a:fld>
            <a:endParaRPr lang="en-US" dirty="0"/>
          </a:p>
        </p:txBody>
      </p:sp>
    </p:spTree>
    <p:extLst>
      <p:ext uri="{BB962C8B-B14F-4D97-AF65-F5344CB8AC3E}">
        <p14:creationId xmlns:p14="http://schemas.microsoft.com/office/powerpoint/2010/main" val="1431548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Dividends Released By Year-</a:t>
            </a:r>
            <a:br>
              <a:rPr lang="en-US" dirty="0" smtClean="0"/>
            </a:br>
            <a:r>
              <a:rPr lang="en-US" dirty="0" smtClean="0"/>
              <a:t>Liability </a:t>
            </a:r>
            <a:endParaRPr lang="en-US" dirty="0"/>
          </a:p>
        </p:txBody>
      </p:sp>
      <p:sp>
        <p:nvSpPr>
          <p:cNvPr id="5" name="Content Placeholder 4"/>
          <p:cNvSpPr>
            <a:spLocks noGrp="1"/>
          </p:cNvSpPr>
          <p:nvPr>
            <p:ph idx="1"/>
          </p:nvPr>
        </p:nvSpPr>
        <p:spPr>
          <a:xfrm>
            <a:off x="838200" y="2514600"/>
            <a:ext cx="7693025" cy="3724275"/>
          </a:xfrm>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28</a:t>
            </a:fld>
            <a:endParaRPr lang="en-US" dirty="0"/>
          </a:p>
        </p:txBody>
      </p:sp>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graphicFrame>
        <p:nvGraphicFramePr>
          <p:cNvPr id="7" name="Chart 6"/>
          <p:cNvGraphicFramePr/>
          <p:nvPr>
            <p:extLst>
              <p:ext uri="{D42A27DB-BD31-4B8C-83A1-F6EECF244321}">
                <p14:modId xmlns:p14="http://schemas.microsoft.com/office/powerpoint/2010/main" val="3193285646"/>
              </p:ext>
            </p:extLst>
          </p:nvPr>
        </p:nvGraphicFramePr>
        <p:xfrm>
          <a:off x="990600" y="2438400"/>
          <a:ext cx="75438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1958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762000"/>
            <a:ext cx="8382000" cy="1143000"/>
          </a:xfrm>
        </p:spPr>
        <p:txBody>
          <a:bodyPr/>
          <a:lstStyle/>
          <a:p>
            <a:r>
              <a:rPr lang="en-US" dirty="0" smtClean="0"/>
              <a:t>Dividends Released By Year-</a:t>
            </a:r>
            <a:br>
              <a:rPr lang="en-US" dirty="0" smtClean="0"/>
            </a:br>
            <a:r>
              <a:rPr lang="en-US" dirty="0" smtClean="0"/>
              <a:t>Workers’ Compensation </a:t>
            </a:r>
            <a:endParaRPr lang="en-US" dirty="0"/>
          </a:p>
        </p:txBody>
      </p:sp>
      <p:sp>
        <p:nvSpPr>
          <p:cNvPr id="5" name="Content Placeholder 4"/>
          <p:cNvSpPr>
            <a:spLocks noGrp="1"/>
          </p:cNvSpPr>
          <p:nvPr>
            <p:ph idx="1"/>
          </p:nvPr>
        </p:nvSpPr>
        <p:spPr>
          <a:xfrm>
            <a:off x="838200" y="2514600"/>
            <a:ext cx="7693025" cy="3724275"/>
          </a:xfrm>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C7D896FE-C78A-4C31-BAF0-A292B72CA7E1}" type="slidenum">
              <a:rPr lang="en-US"/>
              <a:pPr/>
              <a:t>29</a:t>
            </a:fld>
            <a:endParaRPr lang="en-US" dirty="0"/>
          </a:p>
        </p:txBody>
      </p:sp>
      <p:cxnSp>
        <p:nvCxnSpPr>
          <p:cNvPr id="9" name="Straight Arrow Connector 8"/>
          <p:cNvCxnSpPr/>
          <p:nvPr/>
        </p:nvCxnSpPr>
        <p:spPr bwMode="auto">
          <a:xfrm>
            <a:off x="1524000" y="4953000"/>
            <a:ext cx="914400" cy="914400"/>
          </a:xfrm>
          <a:prstGeom prst="straightConnector1">
            <a:avLst/>
          </a:prstGeom>
          <a:noFill/>
          <a:ln w="9525" cap="flat" cmpd="sng" algn="ctr">
            <a:noFill/>
            <a:prstDash val="solid"/>
            <a:round/>
            <a:headEnd type="none" w="med" len="med"/>
            <a:tailEnd type="arrow"/>
          </a:ln>
          <a:effectLst/>
        </p:spPr>
      </p:cxnSp>
      <p:graphicFrame>
        <p:nvGraphicFramePr>
          <p:cNvPr id="10" name="Chart 9"/>
          <p:cNvGraphicFramePr/>
          <p:nvPr>
            <p:extLst>
              <p:ext uri="{D42A27DB-BD31-4B8C-83A1-F6EECF244321}">
                <p14:modId xmlns:p14="http://schemas.microsoft.com/office/powerpoint/2010/main" val="2111533198"/>
              </p:ext>
            </p:extLst>
          </p:nvPr>
        </p:nvGraphicFramePr>
        <p:xfrm>
          <a:off x="990600" y="2362200"/>
          <a:ext cx="73914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1335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624836B-349E-4F47-8BE6-969F6E329DD9}" type="slidenum">
              <a:rPr lang="en-US"/>
              <a:pPr/>
              <a:t>3</a:t>
            </a:fld>
            <a:endParaRPr lang="en-US" dirty="0"/>
          </a:p>
        </p:txBody>
      </p:sp>
      <p:sp>
        <p:nvSpPr>
          <p:cNvPr id="15362" name="AutoShape 2"/>
          <p:cNvSpPr>
            <a:spLocks noGrp="1" noChangeArrowheads="1"/>
          </p:cNvSpPr>
          <p:nvPr>
            <p:ph type="title"/>
          </p:nvPr>
        </p:nvSpPr>
        <p:spPr/>
        <p:txBody>
          <a:bodyPr/>
          <a:lstStyle/>
          <a:p>
            <a:r>
              <a:rPr lang="en-US" dirty="0"/>
              <a:t>Target </a:t>
            </a:r>
            <a:r>
              <a:rPr lang="en-US" dirty="0" smtClean="0"/>
              <a:t>Funding Policy - Purpose</a:t>
            </a:r>
            <a:endParaRPr lang="en-US" dirty="0"/>
          </a:p>
        </p:txBody>
      </p:sp>
      <p:sp>
        <p:nvSpPr>
          <p:cNvPr id="15363" name="Rectangle 3"/>
          <p:cNvSpPr>
            <a:spLocks noGrp="1" noChangeArrowheads="1"/>
          </p:cNvSpPr>
          <p:nvPr>
            <p:ph type="body" idx="1"/>
          </p:nvPr>
        </p:nvSpPr>
        <p:spPr>
          <a:xfrm>
            <a:off x="838200" y="2514600"/>
            <a:ext cx="7848600" cy="4038600"/>
          </a:xfrm>
        </p:spPr>
        <p:txBody>
          <a:bodyPr/>
          <a:lstStyle/>
          <a:p>
            <a:r>
              <a:rPr lang="en-US" i="1" dirty="0" smtClean="0"/>
              <a:t>Guidance</a:t>
            </a:r>
            <a:r>
              <a:rPr lang="en-US" dirty="0" smtClean="0"/>
              <a:t> for Board in </a:t>
            </a:r>
            <a:r>
              <a:rPr lang="en-US" dirty="0"/>
              <a:t>development of </a:t>
            </a:r>
            <a:r>
              <a:rPr lang="en-US" i="1" dirty="0"/>
              <a:t>annual</a:t>
            </a:r>
            <a:r>
              <a:rPr lang="en-US" dirty="0"/>
              <a:t> </a:t>
            </a:r>
            <a:r>
              <a:rPr lang="en-US" i="1" dirty="0"/>
              <a:t>funding, </a:t>
            </a:r>
            <a:r>
              <a:rPr lang="en-US" i="1" dirty="0" smtClean="0"/>
              <a:t>dividend </a:t>
            </a:r>
            <a:r>
              <a:rPr lang="en-US" i="1" dirty="0"/>
              <a:t>and assessment decisions </a:t>
            </a:r>
            <a:endParaRPr lang="en-US" i="1" dirty="0" smtClean="0"/>
          </a:p>
          <a:p>
            <a:pPr marL="0" indent="0">
              <a:buNone/>
            </a:pPr>
            <a:endParaRPr lang="en-US" i="1" dirty="0"/>
          </a:p>
          <a:p>
            <a:r>
              <a:rPr lang="en-US" dirty="0" smtClean="0"/>
              <a:t>Provide benchmarks </a:t>
            </a:r>
            <a:r>
              <a:rPr lang="en-US" dirty="0"/>
              <a:t>to </a:t>
            </a:r>
            <a:r>
              <a:rPr lang="en-US" i="1" dirty="0"/>
              <a:t>measure</a:t>
            </a:r>
            <a:r>
              <a:rPr lang="en-US" dirty="0"/>
              <a:t> </a:t>
            </a:r>
            <a:r>
              <a:rPr lang="en-US" i="1" dirty="0" smtClean="0"/>
              <a:t>and maintain </a:t>
            </a:r>
            <a:r>
              <a:rPr lang="en-US" dirty="0" smtClean="0"/>
              <a:t>the pool’s </a:t>
            </a:r>
            <a:r>
              <a:rPr lang="en-US" i="1" dirty="0"/>
              <a:t>financial </a:t>
            </a:r>
            <a:r>
              <a:rPr lang="en-US" i="1" dirty="0" smtClean="0"/>
              <a:t>stability</a:t>
            </a:r>
          </a:p>
          <a:p>
            <a:endParaRPr lang="en-US" i="1" dirty="0"/>
          </a:p>
          <a:p>
            <a:r>
              <a:rPr lang="en-US" dirty="0" smtClean="0"/>
              <a:t>Expose </a:t>
            </a:r>
            <a:r>
              <a:rPr lang="en-US" dirty="0"/>
              <a:t>deteriorating experience </a:t>
            </a:r>
            <a:r>
              <a:rPr lang="en-US" dirty="0" smtClean="0"/>
              <a:t>and </a:t>
            </a:r>
            <a:r>
              <a:rPr lang="en-US" i="1" dirty="0" smtClean="0"/>
              <a:t>react to minimize adverse </a:t>
            </a:r>
            <a:r>
              <a:rPr lang="en-US" i="1" dirty="0"/>
              <a:t>impact </a:t>
            </a:r>
            <a:r>
              <a:rPr lang="en-US" dirty="0"/>
              <a:t>on the pool</a:t>
            </a:r>
          </a:p>
        </p:txBody>
      </p:sp>
    </p:spTree>
    <p:extLst>
      <p:ext uri="{BB962C8B-B14F-4D97-AF65-F5344CB8AC3E}">
        <p14:creationId xmlns:p14="http://schemas.microsoft.com/office/powerpoint/2010/main" val="3039110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B017413-BAC8-47DC-A700-B6B22C164B3E}" type="slidenum">
              <a:rPr lang="en-US"/>
              <a:pPr/>
              <a:t>30</a:t>
            </a:fld>
            <a:endParaRPr lang="en-US" dirty="0"/>
          </a:p>
        </p:txBody>
      </p:sp>
      <p:sp>
        <p:nvSpPr>
          <p:cNvPr id="55298" name="AutoShape 2"/>
          <p:cNvSpPr>
            <a:spLocks noGrp="1" noChangeArrowheads="1"/>
          </p:cNvSpPr>
          <p:nvPr>
            <p:ph type="title"/>
          </p:nvPr>
        </p:nvSpPr>
        <p:spPr/>
        <p:txBody>
          <a:bodyPr/>
          <a:lstStyle/>
          <a:p>
            <a:r>
              <a:rPr lang="en-US" dirty="0" smtClean="0"/>
              <a:t>2017-18 </a:t>
            </a:r>
            <a:r>
              <a:rPr lang="en-US" dirty="0"/>
              <a:t>Program Year Trends</a:t>
            </a:r>
          </a:p>
        </p:txBody>
      </p:sp>
      <p:sp>
        <p:nvSpPr>
          <p:cNvPr id="55299" name="Rectangle 3"/>
          <p:cNvSpPr>
            <a:spLocks noGrp="1" noChangeArrowheads="1"/>
          </p:cNvSpPr>
          <p:nvPr>
            <p:ph type="body" idx="1"/>
          </p:nvPr>
        </p:nvSpPr>
        <p:spPr>
          <a:xfrm>
            <a:off x="838200" y="2362200"/>
            <a:ext cx="8077200" cy="4343400"/>
          </a:xfrm>
        </p:spPr>
        <p:txBody>
          <a:bodyPr/>
          <a:lstStyle/>
          <a:p>
            <a:r>
              <a:rPr lang="en-US" dirty="0" smtClean="0">
                <a:solidFill>
                  <a:srgbClr val="002060"/>
                </a:solidFill>
              </a:rPr>
              <a:t>Overall the SCORE programs remain well funded and within target benchmarks.    </a:t>
            </a:r>
          </a:p>
          <a:p>
            <a:r>
              <a:rPr lang="en-US" dirty="0" smtClean="0">
                <a:solidFill>
                  <a:srgbClr val="002060"/>
                </a:solidFill>
              </a:rPr>
              <a:t>Significant dividends paid over the last several years have been offset this year by a decrease in liabilities in GL but not in WC.  </a:t>
            </a:r>
          </a:p>
          <a:p>
            <a:r>
              <a:rPr lang="en-US" dirty="0" smtClean="0">
                <a:solidFill>
                  <a:srgbClr val="002060"/>
                </a:solidFill>
              </a:rPr>
              <a:t>WC and GL programs still have less room for error and dictate a more conservative approach until the trends change.      </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a:xfrm>
            <a:off x="762000" y="609600"/>
            <a:ext cx="7924800" cy="838200"/>
          </a:xfrm>
        </p:spPr>
        <p:txBody>
          <a:bodyPr/>
          <a:lstStyle/>
          <a:p>
            <a:r>
              <a:rPr lang="en-US" dirty="0" smtClean="0"/>
              <a:t>Conclusion</a:t>
            </a:r>
            <a:endParaRPr lang="en-US" dirty="0"/>
          </a:p>
        </p:txBody>
      </p:sp>
      <p:sp>
        <p:nvSpPr>
          <p:cNvPr id="5" name="Slide Number Placeholder 5"/>
          <p:cNvSpPr>
            <a:spLocks noGrp="1"/>
          </p:cNvSpPr>
          <p:nvPr>
            <p:ph type="sldNum" sz="quarter" idx="12"/>
          </p:nvPr>
        </p:nvSpPr>
        <p:spPr/>
        <p:txBody>
          <a:bodyPr/>
          <a:lstStyle/>
          <a:p>
            <a:fld id="{9B017413-BAC8-47DC-A700-B6B22C164B3E}" type="slidenum">
              <a:rPr lang="en-US"/>
              <a:pPr/>
              <a:t>31</a:t>
            </a:fld>
            <a:endParaRPr lang="en-US" dirty="0"/>
          </a:p>
        </p:txBody>
      </p:sp>
      <p:sp>
        <p:nvSpPr>
          <p:cNvPr id="55299" name="Rectangle 3"/>
          <p:cNvSpPr>
            <a:spLocks noGrp="1" noChangeArrowheads="1"/>
          </p:cNvSpPr>
          <p:nvPr>
            <p:ph sz="quarter" idx="1"/>
          </p:nvPr>
        </p:nvSpPr>
        <p:spPr>
          <a:xfrm>
            <a:off x="609600" y="2362200"/>
            <a:ext cx="8305800" cy="4343400"/>
          </a:xfrm>
        </p:spPr>
        <p:txBody>
          <a:bodyPr>
            <a:normAutofit/>
          </a:bodyPr>
          <a:lstStyle/>
          <a:p>
            <a:pPr>
              <a:buNone/>
            </a:pPr>
            <a:r>
              <a:rPr lang="en-US" sz="2200" dirty="0" smtClean="0"/>
              <a:t>	</a:t>
            </a:r>
            <a:r>
              <a:rPr lang="en-US" sz="2400" dirty="0" smtClean="0">
                <a:solidFill>
                  <a:srgbClr val="002060"/>
                </a:solidFill>
              </a:rPr>
              <a:t>SCORE is well funded to meet its future claims liabilities and the margin for error has improved for the GL program somewhat this year.  The programs will continue to be closely monitored to try to anticipate and mitigate any negative trends. </a:t>
            </a:r>
          </a:p>
          <a:p>
            <a:pPr>
              <a:buNone/>
            </a:pPr>
            <a:endParaRPr lang="en-US" dirty="0">
              <a:solidFill>
                <a:srgbClr val="002060"/>
              </a:solidFill>
            </a:endParaRPr>
          </a:p>
        </p:txBody>
      </p:sp>
    </p:spTree>
    <p:extLst>
      <p:ext uri="{BB962C8B-B14F-4D97-AF65-F5344CB8AC3E}">
        <p14:creationId xmlns:p14="http://schemas.microsoft.com/office/powerpoint/2010/main" val="26926880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3CC7440-96E4-4ACF-A473-51F2992A09BA}" type="slidenum">
              <a:rPr lang="en-US"/>
              <a:pPr/>
              <a:t>32</a:t>
            </a:fld>
            <a:endParaRPr lang="en-US" dirty="0"/>
          </a:p>
        </p:txBody>
      </p:sp>
      <p:sp>
        <p:nvSpPr>
          <p:cNvPr id="23554" name="AutoShape 2"/>
          <p:cNvSpPr>
            <a:spLocks noGrp="1" noChangeArrowheads="1"/>
          </p:cNvSpPr>
          <p:nvPr>
            <p:ph type="title"/>
          </p:nvPr>
        </p:nvSpPr>
        <p:spPr/>
        <p:txBody>
          <a:bodyPr/>
          <a:lstStyle/>
          <a:p>
            <a:r>
              <a:rPr lang="en-US" dirty="0"/>
              <a:t> </a:t>
            </a:r>
          </a:p>
        </p:txBody>
      </p:sp>
      <p:sp>
        <p:nvSpPr>
          <p:cNvPr id="23565" name="Rectangle 13"/>
          <p:cNvSpPr>
            <a:spLocks noGrp="1" noChangeArrowheads="1"/>
          </p:cNvSpPr>
          <p:nvPr>
            <p:ph type="body" idx="1"/>
          </p:nvPr>
        </p:nvSpPr>
        <p:spPr/>
        <p:txBody>
          <a:bodyPr/>
          <a:lstStyle/>
          <a:p>
            <a:r>
              <a:rPr lang="en-US" dirty="0"/>
              <a:t>Any Questions?</a:t>
            </a:r>
          </a:p>
        </p:txBody>
      </p:sp>
      <p:pic>
        <p:nvPicPr>
          <p:cNvPr id="23566" name="Picture 14" descr="MC900078622[1]"/>
          <p:cNvPicPr>
            <a:picLocks noChangeAspect="1" noChangeArrowheads="1"/>
          </p:cNvPicPr>
          <p:nvPr/>
        </p:nvPicPr>
        <p:blipFill>
          <a:blip r:embed="rId2" cstate="print"/>
          <a:srcRect/>
          <a:stretch>
            <a:fillRect/>
          </a:stretch>
        </p:blipFill>
        <p:spPr bwMode="auto">
          <a:xfrm>
            <a:off x="4087813" y="2473325"/>
            <a:ext cx="1857375" cy="3995738"/>
          </a:xfrm>
          <a:prstGeom prst="rect">
            <a:avLst/>
          </a:prstGeom>
          <a:noFill/>
        </p:spPr>
      </p:pic>
      <p:pic>
        <p:nvPicPr>
          <p:cNvPr id="23567" name="Picture 15" descr="MC900078711[1]"/>
          <p:cNvPicPr>
            <a:picLocks noChangeAspect="1" noChangeArrowheads="1"/>
          </p:cNvPicPr>
          <p:nvPr/>
        </p:nvPicPr>
        <p:blipFill>
          <a:blip r:embed="rId3" cstate="print"/>
          <a:srcRect/>
          <a:stretch>
            <a:fillRect/>
          </a:stretch>
        </p:blipFill>
        <p:spPr bwMode="auto">
          <a:xfrm>
            <a:off x="6135688" y="2719388"/>
            <a:ext cx="1622425" cy="39338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E7F1951-6A9F-4CEF-A4CC-37F602359929}" type="slidenum">
              <a:rPr lang="en-US"/>
              <a:pPr/>
              <a:t>4</a:t>
            </a:fld>
            <a:endParaRPr lang="en-US" dirty="0"/>
          </a:p>
        </p:txBody>
      </p:sp>
      <p:sp>
        <p:nvSpPr>
          <p:cNvPr id="16386" name="AutoShape 2"/>
          <p:cNvSpPr>
            <a:spLocks noGrp="1" noChangeArrowheads="1"/>
          </p:cNvSpPr>
          <p:nvPr>
            <p:ph type="title"/>
          </p:nvPr>
        </p:nvSpPr>
        <p:spPr/>
        <p:txBody>
          <a:bodyPr/>
          <a:lstStyle/>
          <a:p>
            <a:r>
              <a:rPr lang="en-US" dirty="0"/>
              <a:t>Definitions</a:t>
            </a:r>
          </a:p>
        </p:txBody>
      </p:sp>
      <p:sp>
        <p:nvSpPr>
          <p:cNvPr id="16387" name="Rectangle 3"/>
          <p:cNvSpPr>
            <a:spLocks noGrp="1" noChangeArrowheads="1"/>
          </p:cNvSpPr>
          <p:nvPr>
            <p:ph type="body" idx="1"/>
          </p:nvPr>
        </p:nvSpPr>
        <p:spPr>
          <a:xfrm>
            <a:off x="838200" y="2362200"/>
            <a:ext cx="8305800" cy="4495800"/>
          </a:xfrm>
        </p:spPr>
        <p:txBody>
          <a:bodyPr/>
          <a:lstStyle/>
          <a:p>
            <a:pPr>
              <a:lnSpc>
                <a:spcPct val="80000"/>
              </a:lnSpc>
            </a:pPr>
            <a:r>
              <a:rPr lang="en-US" sz="1800" b="1" dirty="0"/>
              <a:t>Net Deposit (ND) </a:t>
            </a:r>
            <a:r>
              <a:rPr lang="en-US" sz="1800" dirty="0"/>
              <a:t>- total annual “premium” less excess insurance costs.</a:t>
            </a:r>
            <a:endParaRPr lang="en-US" sz="1800" baseline="30000" dirty="0"/>
          </a:p>
          <a:p>
            <a:pPr>
              <a:lnSpc>
                <a:spcPct val="80000"/>
              </a:lnSpc>
              <a:buNone/>
            </a:pPr>
            <a:endParaRPr lang="en-US" sz="1800" baseline="30000" dirty="0"/>
          </a:p>
          <a:p>
            <a:pPr>
              <a:lnSpc>
                <a:spcPct val="80000"/>
              </a:lnSpc>
            </a:pPr>
            <a:r>
              <a:rPr lang="en-US" sz="1800" b="1" dirty="0"/>
              <a:t>Self Insured Retention (SIR) - </a:t>
            </a:r>
            <a:r>
              <a:rPr lang="en-US" sz="1800" dirty="0"/>
              <a:t>the maximum amount of exposure to a single loss retained by SCORE.</a:t>
            </a:r>
          </a:p>
          <a:p>
            <a:pPr>
              <a:lnSpc>
                <a:spcPct val="80000"/>
              </a:lnSpc>
            </a:pPr>
            <a:endParaRPr lang="en-US" sz="1800" b="1" dirty="0"/>
          </a:p>
          <a:p>
            <a:pPr>
              <a:lnSpc>
                <a:spcPct val="80000"/>
              </a:lnSpc>
            </a:pPr>
            <a:r>
              <a:rPr lang="en-US" sz="1800" b="1" dirty="0" smtClean="0"/>
              <a:t>Confidence Level (CL) – </a:t>
            </a:r>
            <a:r>
              <a:rPr lang="en-US" sz="1800" dirty="0" smtClean="0"/>
              <a:t>an estimated probability that a given level of funding will be sufficient to pay actual claim costs.  The </a:t>
            </a:r>
            <a:r>
              <a:rPr lang="en-US" sz="1800" dirty="0"/>
              <a:t>higher a </a:t>
            </a:r>
            <a:r>
              <a:rPr lang="en-US" sz="1800" dirty="0" smtClean="0"/>
              <a:t>CL </a:t>
            </a:r>
            <a:r>
              <a:rPr lang="en-US" sz="1800" dirty="0"/>
              <a:t>the greater certainty the actuary </a:t>
            </a:r>
            <a:r>
              <a:rPr lang="en-US" sz="1800" dirty="0" smtClean="0"/>
              <a:t>has </a:t>
            </a:r>
            <a:r>
              <a:rPr lang="en-US" sz="1800" dirty="0"/>
              <a:t>that losses will not exceed the dollar value used to attain </a:t>
            </a:r>
            <a:r>
              <a:rPr lang="en-US" sz="1800" dirty="0" smtClean="0"/>
              <a:t>the CL.  An estimate at the 70% CL means that in 7 of 10 years the amount will be at least enough to pay all applicable claims.     </a:t>
            </a:r>
            <a:endParaRPr lang="en-US" sz="1800" dirty="0"/>
          </a:p>
          <a:p>
            <a:pPr>
              <a:lnSpc>
                <a:spcPct val="80000"/>
              </a:lnSpc>
              <a:buFont typeface="Wingdings" pitchFamily="2" charset="2"/>
              <a:buNone/>
            </a:pPr>
            <a:endParaRPr lang="en-US" sz="1800" dirty="0"/>
          </a:p>
          <a:p>
            <a:pPr>
              <a:lnSpc>
                <a:spcPct val="80000"/>
              </a:lnSpc>
            </a:pPr>
            <a:r>
              <a:rPr lang="en-US" sz="1800" b="1" dirty="0" smtClean="0"/>
              <a:t>Net Position (NP) </a:t>
            </a:r>
            <a:r>
              <a:rPr lang="en-US" sz="1800" dirty="0" smtClean="0"/>
              <a:t>(Equity, Surplus or Net Assets) -  Total Assets less Expected Liabilities.  </a:t>
            </a:r>
          </a:p>
          <a:p>
            <a:pPr>
              <a:lnSpc>
                <a:spcPct val="80000"/>
              </a:lnSpc>
            </a:pPr>
            <a:endParaRPr lang="en-US" sz="1800" b="1" dirty="0" smtClean="0"/>
          </a:p>
          <a:p>
            <a:pPr>
              <a:lnSpc>
                <a:spcPct val="80000"/>
              </a:lnSpc>
            </a:pPr>
            <a:r>
              <a:rPr lang="en-US" sz="1800" b="1" dirty="0" smtClean="0"/>
              <a:t>Expected Liabilities (EL) </a:t>
            </a:r>
            <a:r>
              <a:rPr lang="en-US" sz="1800" dirty="0" smtClean="0"/>
              <a:t>– Outstanding Reserves plus Incurred But Not Reported (IBNR) and Loss Adjustment Expense (LAE), discounted, at the “Expected” </a:t>
            </a:r>
            <a:r>
              <a:rPr lang="en-US" sz="1800" dirty="0"/>
              <a:t>CL (approx. 55% CL).</a:t>
            </a:r>
          </a:p>
          <a:p>
            <a:pPr>
              <a:lnSpc>
                <a:spcPct val="80000"/>
              </a:lnSpc>
              <a:buFont typeface="Wingdings" pitchFamily="2" charset="2"/>
              <a:buNone/>
            </a:pP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sz="1800" b="1" dirty="0" smtClean="0"/>
              <a:t>Incurred But Not Reported (IBNR)</a:t>
            </a:r>
            <a:r>
              <a:rPr lang="en-US" sz="1800" dirty="0" smtClean="0"/>
              <a:t> – the estimate of funds needed to pay for covered losses that have occurred but have not been reported to the member and/or SCORE, and expected future development on claims already reported.    </a:t>
            </a:r>
          </a:p>
          <a:p>
            <a:endParaRPr lang="en-US" sz="1800" dirty="0"/>
          </a:p>
          <a:p>
            <a:r>
              <a:rPr lang="en-US" sz="1800" b="1" dirty="0" smtClean="0"/>
              <a:t>Loss Adjustment Expense (LAE) </a:t>
            </a:r>
            <a:r>
              <a:rPr lang="en-US" sz="1800" dirty="0" smtClean="0"/>
              <a:t>– administrative expenses to manage a claim to conclusion.  Allocated LAE (ALEA) are expenses attributable to a specific claim, such as attorney fees.  Unallocated LAE (ULAE) are overhead expenses not attributable to a specific claim, such as salaries or office rental.   </a:t>
            </a:r>
            <a:endParaRPr lang="en-US" sz="1800"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5</a:t>
            </a:fld>
            <a:endParaRPr lang="en-US" dirty="0"/>
          </a:p>
        </p:txBody>
      </p:sp>
    </p:spTree>
    <p:extLst>
      <p:ext uri="{BB962C8B-B14F-4D97-AF65-F5344CB8AC3E}">
        <p14:creationId xmlns:p14="http://schemas.microsoft.com/office/powerpoint/2010/main" val="25154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8305800" cy="1143000"/>
          </a:xfrm>
        </p:spPr>
        <p:txBody>
          <a:bodyPr/>
          <a:lstStyle/>
          <a:p>
            <a:r>
              <a:rPr lang="en-US" dirty="0" smtClean="0"/>
              <a:t>Benchmarks Measure Exposure To:</a:t>
            </a:r>
            <a:endParaRPr lang="en-US" dirty="0"/>
          </a:p>
        </p:txBody>
      </p:sp>
      <p:sp>
        <p:nvSpPr>
          <p:cNvPr id="3" name="Content Placeholder 2"/>
          <p:cNvSpPr>
            <a:spLocks noGrp="1"/>
          </p:cNvSpPr>
          <p:nvPr>
            <p:ph idx="1"/>
          </p:nvPr>
        </p:nvSpPr>
        <p:spPr>
          <a:xfrm>
            <a:off x="838200" y="2438400"/>
            <a:ext cx="7924800" cy="3724275"/>
          </a:xfrm>
        </p:spPr>
        <p:txBody>
          <a:bodyPr/>
          <a:lstStyle/>
          <a:p>
            <a:r>
              <a:rPr lang="en-US" b="1" dirty="0" smtClean="0"/>
              <a:t>Large Losses </a:t>
            </a:r>
            <a:r>
              <a:rPr lang="en-US" dirty="0" smtClean="0"/>
              <a:t>– Net Position (NP) to SIR</a:t>
            </a:r>
          </a:p>
          <a:p>
            <a:endParaRPr lang="en-US" dirty="0"/>
          </a:p>
          <a:p>
            <a:r>
              <a:rPr lang="en-US" b="1" dirty="0" smtClean="0"/>
              <a:t>Reserving Errors </a:t>
            </a:r>
            <a:r>
              <a:rPr lang="en-US" dirty="0" smtClean="0"/>
              <a:t>–Expected Liabilities to NP</a:t>
            </a:r>
          </a:p>
          <a:p>
            <a:pPr marL="0" indent="0">
              <a:buNone/>
            </a:pPr>
            <a:endParaRPr lang="en-US" b="1" dirty="0" smtClean="0"/>
          </a:p>
          <a:p>
            <a:r>
              <a:rPr lang="en-US" b="1" dirty="0" smtClean="0"/>
              <a:t>Pricing </a:t>
            </a:r>
            <a:r>
              <a:rPr lang="en-US" b="1" dirty="0"/>
              <a:t>Errors </a:t>
            </a:r>
            <a:r>
              <a:rPr lang="en-US" dirty="0" smtClean="0"/>
              <a:t>–Net Deposits to NP</a:t>
            </a:r>
            <a:endParaRPr lang="en-US" dirty="0"/>
          </a:p>
          <a:p>
            <a:pPr marL="0" indent="0">
              <a:buNone/>
            </a:pPr>
            <a:endParaRPr lang="en-US" dirty="0" smtClean="0"/>
          </a:p>
          <a:p>
            <a:pPr marL="0" indent="0" algn="ctr">
              <a:buNone/>
            </a:pPr>
            <a:r>
              <a:rPr lang="en-US" dirty="0" smtClean="0"/>
              <a:t>Also measure </a:t>
            </a:r>
            <a:r>
              <a:rPr lang="en-US" i="1" dirty="0" smtClean="0"/>
              <a:t>yearly changes &amp; trends </a:t>
            </a:r>
            <a:r>
              <a:rPr lang="en-US" dirty="0" smtClean="0"/>
              <a:t>in </a:t>
            </a:r>
          </a:p>
          <a:p>
            <a:pPr marL="0" indent="0" algn="ctr">
              <a:buNone/>
            </a:pPr>
            <a:r>
              <a:rPr lang="en-US" dirty="0"/>
              <a:t> </a:t>
            </a:r>
            <a:r>
              <a:rPr lang="en-US" dirty="0" smtClean="0"/>
              <a:t>    </a:t>
            </a:r>
            <a:r>
              <a:rPr lang="en-US" b="1" dirty="0" smtClean="0"/>
              <a:t>Net Position, Liabilities, and Deposits    </a:t>
            </a:r>
            <a:r>
              <a:rPr lang="en-US" dirty="0" smtClean="0"/>
              <a:t>	</a:t>
            </a:r>
            <a:endParaRPr lang="en-US"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6</a:t>
            </a:fld>
            <a:endParaRPr lang="en-US" dirty="0"/>
          </a:p>
        </p:txBody>
      </p:sp>
    </p:spTree>
    <p:extLst>
      <p:ext uri="{BB962C8B-B14F-4D97-AF65-F5344CB8AC3E}">
        <p14:creationId xmlns:p14="http://schemas.microsoft.com/office/powerpoint/2010/main" val="2726262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999286"/>
            <a:ext cx="8153400" cy="1143000"/>
          </a:xfrm>
        </p:spPr>
        <p:txBody>
          <a:bodyPr/>
          <a:lstStyle/>
          <a:p>
            <a:pPr algn="ctr"/>
            <a:r>
              <a:rPr lang="en-US" dirty="0" smtClean="0"/>
              <a:t>Financials Used For </a:t>
            </a:r>
            <a:br>
              <a:rPr lang="en-US" dirty="0" smtClean="0"/>
            </a:br>
            <a:r>
              <a:rPr lang="en-US" dirty="0" smtClean="0"/>
              <a:t>Liability Benchmarks</a:t>
            </a:r>
            <a:br>
              <a:rPr lang="en-US" dirty="0" smtClean="0"/>
            </a:br>
            <a:endParaRPr lang="en-US" sz="1800" u="sng"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7</a:t>
            </a:fld>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1780344252"/>
              </p:ext>
            </p:extLst>
          </p:nvPr>
        </p:nvGraphicFramePr>
        <p:xfrm>
          <a:off x="990600" y="1905000"/>
          <a:ext cx="7620001" cy="4820699"/>
        </p:xfrm>
        <a:graphic>
          <a:graphicData uri="http://schemas.openxmlformats.org/drawingml/2006/table">
            <a:tbl>
              <a:tblPr firstRow="1" bandRow="1">
                <a:tableStyleId>{5C22544A-7EE6-4342-B048-85BDC9FD1C3A}</a:tableStyleId>
              </a:tblPr>
              <a:tblGrid>
                <a:gridCol w="1486830"/>
                <a:gridCol w="1484970"/>
                <a:gridCol w="1600200"/>
                <a:gridCol w="1752600"/>
                <a:gridCol w="1295401"/>
              </a:tblGrid>
              <a:tr h="661665">
                <a:tc>
                  <a:txBody>
                    <a:bodyPr/>
                    <a:lstStyle/>
                    <a:p>
                      <a:pPr algn="ctr"/>
                      <a:r>
                        <a:rPr lang="en-US" dirty="0" smtClean="0"/>
                        <a:t>Policy Period</a:t>
                      </a:r>
                      <a:endParaRPr lang="en-US" dirty="0"/>
                    </a:p>
                  </a:txBody>
                  <a:tcPr/>
                </a:tc>
                <a:tc>
                  <a:txBody>
                    <a:bodyPr/>
                    <a:lstStyle/>
                    <a:p>
                      <a:pPr algn="ctr"/>
                      <a:r>
                        <a:rPr lang="en-US" dirty="0" smtClean="0"/>
                        <a:t>Net Position</a:t>
                      </a:r>
                      <a:endParaRPr lang="en-US" dirty="0"/>
                    </a:p>
                  </a:txBody>
                  <a:tcPr/>
                </a:tc>
                <a:tc>
                  <a:txBody>
                    <a:bodyPr/>
                    <a:lstStyle/>
                    <a:p>
                      <a:pPr algn="ctr"/>
                      <a:r>
                        <a:rPr lang="en-US" dirty="0" smtClean="0"/>
                        <a:t>Expected</a:t>
                      </a:r>
                    </a:p>
                    <a:p>
                      <a:pPr algn="ctr"/>
                      <a:r>
                        <a:rPr lang="en-US" dirty="0" smtClean="0"/>
                        <a:t>Liabilities</a:t>
                      </a:r>
                      <a:endParaRPr lang="en-US" dirty="0"/>
                    </a:p>
                  </a:txBody>
                  <a:tcPr/>
                </a:tc>
                <a:tc>
                  <a:txBody>
                    <a:bodyPr/>
                    <a:lstStyle/>
                    <a:p>
                      <a:pPr algn="ctr"/>
                      <a:r>
                        <a:rPr lang="en-US" dirty="0" smtClean="0"/>
                        <a:t>Net Deposit</a:t>
                      </a:r>
                      <a:endParaRPr lang="en-US" dirty="0"/>
                    </a:p>
                  </a:txBody>
                  <a:tcPr/>
                </a:tc>
                <a:tc>
                  <a:txBody>
                    <a:bodyPr/>
                    <a:lstStyle/>
                    <a:p>
                      <a:pPr algn="ctr"/>
                      <a:r>
                        <a:rPr lang="en-US" dirty="0" smtClean="0"/>
                        <a:t>SIR</a:t>
                      </a:r>
                      <a:endParaRPr lang="en-US" dirty="0"/>
                    </a:p>
                  </a:txBody>
                  <a:tcPr/>
                </a:tc>
              </a:tr>
              <a:tr h="378094">
                <a:tc>
                  <a:txBody>
                    <a:bodyPr/>
                    <a:lstStyle/>
                    <a:p>
                      <a:pPr algn="ctr"/>
                      <a:r>
                        <a:rPr lang="en-US" dirty="0" smtClean="0"/>
                        <a:t>2007/08</a:t>
                      </a:r>
                      <a:endParaRPr lang="en-US" dirty="0"/>
                    </a:p>
                  </a:txBody>
                  <a:tcPr/>
                </a:tc>
                <a:tc>
                  <a:txBody>
                    <a:bodyPr/>
                    <a:lstStyle/>
                    <a:p>
                      <a:pPr algn="r"/>
                      <a:r>
                        <a:rPr lang="en-US" dirty="0" smtClean="0"/>
                        <a:t>$3,392,086</a:t>
                      </a:r>
                      <a:endParaRPr lang="en-US" dirty="0"/>
                    </a:p>
                  </a:txBody>
                  <a:tcPr/>
                </a:tc>
                <a:tc>
                  <a:txBody>
                    <a:bodyPr/>
                    <a:lstStyle/>
                    <a:p>
                      <a:pPr algn="r"/>
                      <a:r>
                        <a:rPr lang="en-US" dirty="0" smtClean="0"/>
                        <a:t>$1,388,000</a:t>
                      </a:r>
                      <a:endParaRPr lang="en-US" dirty="0"/>
                    </a:p>
                  </a:txBody>
                  <a:tcPr/>
                </a:tc>
                <a:tc>
                  <a:txBody>
                    <a:bodyPr/>
                    <a:lstStyle/>
                    <a:p>
                      <a:pPr algn="r"/>
                      <a:r>
                        <a:rPr lang="en-US" dirty="0" smtClean="0"/>
                        <a:t>$1,480,425</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2008/09</a:t>
                      </a:r>
                      <a:endParaRPr lang="en-US" dirty="0"/>
                    </a:p>
                  </a:txBody>
                  <a:tcPr/>
                </a:tc>
                <a:tc>
                  <a:txBody>
                    <a:bodyPr/>
                    <a:lstStyle/>
                    <a:p>
                      <a:pPr algn="r"/>
                      <a:r>
                        <a:rPr lang="en-US" dirty="0" smtClean="0"/>
                        <a:t>$3,931,387</a:t>
                      </a:r>
                      <a:endParaRPr lang="en-US" dirty="0"/>
                    </a:p>
                  </a:txBody>
                  <a:tcPr/>
                </a:tc>
                <a:tc>
                  <a:txBody>
                    <a:bodyPr/>
                    <a:lstStyle/>
                    <a:p>
                      <a:pPr algn="r"/>
                      <a:r>
                        <a:rPr lang="en-US" dirty="0" smtClean="0"/>
                        <a:t>$2,313,028</a:t>
                      </a:r>
                      <a:endParaRPr lang="en-US" dirty="0"/>
                    </a:p>
                  </a:txBody>
                  <a:tcPr/>
                </a:tc>
                <a:tc>
                  <a:txBody>
                    <a:bodyPr/>
                    <a:lstStyle/>
                    <a:p>
                      <a:pPr algn="r"/>
                      <a:r>
                        <a:rPr lang="en-US" dirty="0" smtClean="0"/>
                        <a:t>$1,728,317</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2009/10</a:t>
                      </a:r>
                      <a:endParaRPr lang="en-US" dirty="0"/>
                    </a:p>
                  </a:txBody>
                  <a:tcPr/>
                </a:tc>
                <a:tc>
                  <a:txBody>
                    <a:bodyPr/>
                    <a:lstStyle/>
                    <a:p>
                      <a:pPr algn="r"/>
                      <a:r>
                        <a:rPr lang="en-US" dirty="0" smtClean="0"/>
                        <a:t>$4,610,928</a:t>
                      </a:r>
                      <a:endParaRPr lang="en-US" dirty="0"/>
                    </a:p>
                  </a:txBody>
                  <a:tcPr/>
                </a:tc>
                <a:tc>
                  <a:txBody>
                    <a:bodyPr/>
                    <a:lstStyle/>
                    <a:p>
                      <a:pPr algn="r"/>
                      <a:r>
                        <a:rPr lang="en-US" dirty="0" smtClean="0"/>
                        <a:t>$1,900,426</a:t>
                      </a:r>
                      <a:endParaRPr lang="en-US" dirty="0"/>
                    </a:p>
                  </a:txBody>
                  <a:tcPr/>
                </a:tc>
                <a:tc>
                  <a:txBody>
                    <a:bodyPr/>
                    <a:lstStyle/>
                    <a:p>
                      <a:pPr algn="r"/>
                      <a:r>
                        <a:rPr lang="en-US" dirty="0" smtClean="0"/>
                        <a:t>$1,829,891</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2010/11</a:t>
                      </a:r>
                      <a:endParaRPr lang="en-US" dirty="0"/>
                    </a:p>
                  </a:txBody>
                  <a:tcPr/>
                </a:tc>
                <a:tc>
                  <a:txBody>
                    <a:bodyPr/>
                    <a:lstStyle/>
                    <a:p>
                      <a:pPr algn="r"/>
                      <a:r>
                        <a:rPr lang="en-US" dirty="0" smtClean="0"/>
                        <a:t>$6,268,407</a:t>
                      </a:r>
                      <a:endParaRPr lang="en-US" dirty="0"/>
                    </a:p>
                  </a:txBody>
                  <a:tcPr/>
                </a:tc>
                <a:tc>
                  <a:txBody>
                    <a:bodyPr/>
                    <a:lstStyle/>
                    <a:p>
                      <a:pPr algn="r"/>
                      <a:r>
                        <a:rPr lang="en-US" dirty="0" smtClean="0"/>
                        <a:t>$1,494,464</a:t>
                      </a:r>
                      <a:endParaRPr lang="en-US" dirty="0"/>
                    </a:p>
                  </a:txBody>
                  <a:tcPr/>
                </a:tc>
                <a:tc>
                  <a:txBody>
                    <a:bodyPr/>
                    <a:lstStyle/>
                    <a:p>
                      <a:pPr algn="r"/>
                      <a:r>
                        <a:rPr lang="en-US" dirty="0" smtClean="0"/>
                        <a:t>$2,311,141</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2011/12</a:t>
                      </a:r>
                      <a:endParaRPr lang="en-US" dirty="0"/>
                    </a:p>
                  </a:txBody>
                  <a:tcPr/>
                </a:tc>
                <a:tc>
                  <a:txBody>
                    <a:bodyPr/>
                    <a:lstStyle/>
                    <a:p>
                      <a:pPr algn="r"/>
                      <a:r>
                        <a:rPr lang="en-US" dirty="0" smtClean="0"/>
                        <a:t>$5,132,625</a:t>
                      </a:r>
                      <a:endParaRPr lang="en-US" dirty="0"/>
                    </a:p>
                  </a:txBody>
                  <a:tcPr/>
                </a:tc>
                <a:tc>
                  <a:txBody>
                    <a:bodyPr/>
                    <a:lstStyle/>
                    <a:p>
                      <a:pPr algn="r"/>
                      <a:r>
                        <a:rPr lang="en-US" dirty="0" smtClean="0"/>
                        <a:t>$1,203,539</a:t>
                      </a:r>
                      <a:endParaRPr lang="en-US" dirty="0"/>
                    </a:p>
                  </a:txBody>
                  <a:tcPr/>
                </a:tc>
                <a:tc>
                  <a:txBody>
                    <a:bodyPr/>
                    <a:lstStyle/>
                    <a:p>
                      <a:pPr algn="r"/>
                      <a:r>
                        <a:rPr lang="en-US" dirty="0" smtClean="0"/>
                        <a:t>$1,590,902</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2012/13</a:t>
                      </a:r>
                      <a:endParaRPr lang="en-US" dirty="0"/>
                    </a:p>
                  </a:txBody>
                  <a:tcPr/>
                </a:tc>
                <a:tc>
                  <a:txBody>
                    <a:bodyPr/>
                    <a:lstStyle/>
                    <a:p>
                      <a:pPr algn="r"/>
                      <a:r>
                        <a:rPr lang="en-US" dirty="0" smtClean="0"/>
                        <a:t>$4,852,756</a:t>
                      </a:r>
                      <a:endParaRPr lang="en-US" dirty="0"/>
                    </a:p>
                  </a:txBody>
                  <a:tcPr/>
                </a:tc>
                <a:tc>
                  <a:txBody>
                    <a:bodyPr/>
                    <a:lstStyle/>
                    <a:p>
                      <a:pPr algn="r"/>
                      <a:r>
                        <a:rPr lang="en-US" dirty="0" smtClean="0"/>
                        <a:t>$1,198,024</a:t>
                      </a:r>
                      <a:endParaRPr lang="en-US" dirty="0"/>
                    </a:p>
                  </a:txBody>
                  <a:tcPr/>
                </a:tc>
                <a:tc>
                  <a:txBody>
                    <a:bodyPr/>
                    <a:lstStyle/>
                    <a:p>
                      <a:pPr algn="r"/>
                      <a:r>
                        <a:rPr lang="en-US" dirty="0" smtClean="0"/>
                        <a:t>$1,126,500</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2013/14</a:t>
                      </a:r>
                      <a:endParaRPr lang="en-US" dirty="0"/>
                    </a:p>
                  </a:txBody>
                  <a:tcPr/>
                </a:tc>
                <a:tc>
                  <a:txBody>
                    <a:bodyPr/>
                    <a:lstStyle/>
                    <a:p>
                      <a:pPr algn="r"/>
                      <a:r>
                        <a:rPr lang="en-US" dirty="0" smtClean="0"/>
                        <a:t>$3,761,528</a:t>
                      </a:r>
                      <a:endParaRPr lang="en-US" dirty="0"/>
                    </a:p>
                  </a:txBody>
                  <a:tcPr/>
                </a:tc>
                <a:tc>
                  <a:txBody>
                    <a:bodyPr/>
                    <a:lstStyle/>
                    <a:p>
                      <a:pPr algn="r"/>
                      <a:r>
                        <a:rPr lang="en-US" dirty="0" smtClean="0"/>
                        <a:t>$2,366,675</a:t>
                      </a:r>
                      <a:endParaRPr lang="en-US" dirty="0"/>
                    </a:p>
                  </a:txBody>
                  <a:tcPr/>
                </a:tc>
                <a:tc>
                  <a:txBody>
                    <a:bodyPr/>
                    <a:lstStyle/>
                    <a:p>
                      <a:pPr algn="r"/>
                      <a:r>
                        <a:rPr lang="en-US" dirty="0" smtClean="0"/>
                        <a:t>$1,068,960</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$500,000</a:t>
                      </a:r>
                    </a:p>
                  </a:txBody>
                  <a:tcPr/>
                </a:tc>
              </a:tr>
              <a:tr h="378094">
                <a:tc>
                  <a:txBody>
                    <a:bodyPr/>
                    <a:lstStyle/>
                    <a:p>
                      <a:pPr algn="ctr"/>
                      <a:r>
                        <a:rPr lang="en-US" dirty="0" smtClean="0"/>
                        <a:t>2014/15</a:t>
                      </a:r>
                      <a:endParaRPr lang="en-US" dirty="0"/>
                    </a:p>
                  </a:txBody>
                  <a:tcPr/>
                </a:tc>
                <a:tc>
                  <a:txBody>
                    <a:bodyPr/>
                    <a:lstStyle/>
                    <a:p>
                      <a:pPr algn="r"/>
                      <a:r>
                        <a:rPr lang="en-US" dirty="0" smtClean="0"/>
                        <a:t>$3,645,684</a:t>
                      </a:r>
                      <a:endParaRPr lang="en-US" dirty="0"/>
                    </a:p>
                  </a:txBody>
                  <a:tcPr/>
                </a:tc>
                <a:tc>
                  <a:txBody>
                    <a:bodyPr/>
                    <a:lstStyle/>
                    <a:p>
                      <a:pPr algn="r"/>
                      <a:r>
                        <a:rPr lang="en-US" dirty="0" smtClean="0"/>
                        <a:t>$1,964,506</a:t>
                      </a:r>
                      <a:endParaRPr lang="en-US" dirty="0"/>
                    </a:p>
                  </a:txBody>
                  <a:tcPr/>
                </a:tc>
                <a:tc>
                  <a:txBody>
                    <a:bodyPr/>
                    <a:lstStyle/>
                    <a:p>
                      <a:pPr algn="r"/>
                      <a:r>
                        <a:rPr lang="en-US" dirty="0" smtClean="0"/>
                        <a:t>$1,036,925</a:t>
                      </a:r>
                      <a:endParaRPr lang="en-US" dirty="0"/>
                    </a:p>
                  </a:txBody>
                  <a:tcPr/>
                </a:tc>
                <a:tc>
                  <a:txBody>
                    <a:bodyPr/>
                    <a:lstStyle/>
                    <a:p>
                      <a:pPr algn="r"/>
                      <a:r>
                        <a:rPr lang="en-US" dirty="0" smtClean="0"/>
                        <a:t>$500,000</a:t>
                      </a:r>
                      <a:endParaRPr lang="en-US" dirty="0"/>
                    </a:p>
                  </a:txBody>
                  <a:tcPr/>
                </a:tc>
              </a:tr>
              <a:tr h="378094">
                <a:tc>
                  <a:txBody>
                    <a:bodyPr/>
                    <a:lstStyle/>
                    <a:p>
                      <a:pPr algn="ctr"/>
                      <a:r>
                        <a:rPr lang="en-US" dirty="0" smtClean="0"/>
                        <a:t>2015/16</a:t>
                      </a:r>
                      <a:endParaRPr lang="en-US" dirty="0"/>
                    </a:p>
                  </a:txBody>
                  <a:tcPr/>
                </a:tc>
                <a:tc>
                  <a:txBody>
                    <a:bodyPr/>
                    <a:lstStyle/>
                    <a:p>
                      <a:pPr algn="r"/>
                      <a:r>
                        <a:rPr lang="en-US" baseline="0" dirty="0" smtClean="0"/>
                        <a:t>$4,452,695</a:t>
                      </a:r>
                      <a:endParaRPr lang="en-US" baseline="0" dirty="0"/>
                    </a:p>
                  </a:txBody>
                  <a:tcPr/>
                </a:tc>
                <a:tc>
                  <a:txBody>
                    <a:bodyPr/>
                    <a:lstStyle/>
                    <a:p>
                      <a:pPr algn="r"/>
                      <a:r>
                        <a:rPr lang="en-US" dirty="0" smtClean="0"/>
                        <a:t>$1,534,673</a:t>
                      </a:r>
                      <a:endParaRPr 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smtClean="0">
                          <a:latin typeface="+mn-lt"/>
                        </a:rPr>
                        <a:t>$1,191,163</a:t>
                      </a:r>
                      <a:endParaRPr lang="en-US" dirty="0"/>
                    </a:p>
                  </a:txBody>
                  <a:tcPr/>
                </a:tc>
                <a:tc>
                  <a:txBody>
                    <a:bodyPr/>
                    <a:lstStyle/>
                    <a:p>
                      <a:pPr algn="r"/>
                      <a:r>
                        <a:rPr lang="en-US" dirty="0" smtClean="0"/>
                        <a:t>$500,000</a:t>
                      </a:r>
                      <a:endParaRPr lang="en-US" dirty="0"/>
                    </a:p>
                  </a:txBody>
                  <a:tcPr/>
                </a:tc>
              </a:tr>
              <a:tr h="378094">
                <a:tc>
                  <a:txBody>
                    <a:bodyPr/>
                    <a:lstStyle/>
                    <a:p>
                      <a:pPr algn="ctr"/>
                      <a:r>
                        <a:rPr lang="en-US" dirty="0" smtClean="0"/>
                        <a:t>2016/17</a:t>
                      </a:r>
                      <a:endParaRPr lang="en-US" dirty="0"/>
                    </a:p>
                  </a:txBody>
                  <a:tcPr/>
                </a:tc>
                <a:tc>
                  <a:txBody>
                    <a:bodyPr/>
                    <a:lstStyle/>
                    <a:p>
                      <a:pPr algn="r"/>
                      <a:r>
                        <a:rPr lang="en-US" baseline="0" dirty="0" smtClean="0"/>
                        <a:t>$5,035,912</a:t>
                      </a:r>
                      <a:endParaRPr lang="en-US" baseline="0" dirty="0"/>
                    </a:p>
                  </a:txBody>
                  <a:tcPr/>
                </a:tc>
                <a:tc>
                  <a:txBody>
                    <a:bodyPr/>
                    <a:lstStyle/>
                    <a:p>
                      <a:pPr algn="r"/>
                      <a:r>
                        <a:rPr lang="en-US" dirty="0" smtClean="0"/>
                        <a:t>$1,067,063</a:t>
                      </a:r>
                      <a:endParaRPr 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smtClean="0"/>
                        <a:t>$1,183,144</a:t>
                      </a:r>
                      <a:endParaRPr lang="en-US" dirty="0"/>
                    </a:p>
                  </a:txBody>
                  <a:tcPr/>
                </a:tc>
                <a:tc>
                  <a:txBody>
                    <a:bodyPr/>
                    <a:lstStyle/>
                    <a:p>
                      <a:pPr algn="r"/>
                      <a:r>
                        <a:rPr lang="en-US" dirty="0" smtClean="0"/>
                        <a:t>$500,000</a:t>
                      </a:r>
                      <a:endParaRPr lang="en-US" dirty="0"/>
                    </a:p>
                  </a:txBody>
                  <a:tcPr/>
                </a:tc>
              </a:tr>
              <a:tr h="378094">
                <a:tc>
                  <a:txBody>
                    <a:bodyPr/>
                    <a:lstStyle/>
                    <a:p>
                      <a:pPr algn="ctr"/>
                      <a:r>
                        <a:rPr lang="en-US" dirty="0" smtClean="0"/>
                        <a:t>2017/18</a:t>
                      </a:r>
                      <a:endParaRPr lang="en-US" dirty="0"/>
                    </a:p>
                  </a:txBody>
                  <a:tcPr/>
                </a:tc>
                <a:tc>
                  <a:txBody>
                    <a:bodyPr/>
                    <a:lstStyle/>
                    <a:p>
                      <a:pPr algn="r"/>
                      <a:r>
                        <a:rPr lang="en-US" baseline="0" dirty="0" smtClean="0"/>
                        <a:t>n/a</a:t>
                      </a:r>
                      <a:endParaRPr lang="en-US" baseline="0" dirty="0"/>
                    </a:p>
                  </a:txBody>
                  <a:tcPr/>
                </a:tc>
                <a:tc>
                  <a:txBody>
                    <a:bodyPr/>
                    <a:lstStyle/>
                    <a:p>
                      <a:pPr algn="r"/>
                      <a:r>
                        <a:rPr lang="en-US" dirty="0" smtClean="0"/>
                        <a:t>n/a</a:t>
                      </a:r>
                      <a:endParaRPr 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smtClean="0"/>
                        <a:t>$1,220,596</a:t>
                      </a:r>
                      <a:endParaRPr lang="en-US" dirty="0"/>
                    </a:p>
                  </a:txBody>
                  <a:tcPr/>
                </a:tc>
                <a:tc>
                  <a:txBody>
                    <a:bodyPr/>
                    <a:lstStyle/>
                    <a:p>
                      <a:pPr algn="r"/>
                      <a:r>
                        <a:rPr lang="en-US" dirty="0" smtClean="0"/>
                        <a:t>$500,000</a:t>
                      </a:r>
                      <a:endParaRPr lang="en-US" dirty="0"/>
                    </a:p>
                  </a:txBody>
                  <a:tcPr/>
                </a:tc>
              </a:tr>
            </a:tbl>
          </a:graphicData>
        </a:graphic>
      </p:graphicFrame>
    </p:spTree>
    <p:extLst>
      <p:ext uri="{BB962C8B-B14F-4D97-AF65-F5344CB8AC3E}">
        <p14:creationId xmlns:p14="http://schemas.microsoft.com/office/powerpoint/2010/main" val="3619281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544" y="1170015"/>
            <a:ext cx="7924800" cy="914400"/>
          </a:xfrm>
        </p:spPr>
        <p:txBody>
          <a:bodyPr/>
          <a:lstStyle/>
          <a:p>
            <a:pPr algn="ctr"/>
            <a:r>
              <a:rPr lang="en-US" dirty="0" smtClean="0"/>
              <a:t>Financials Used For </a:t>
            </a:r>
            <a:br>
              <a:rPr lang="en-US" dirty="0" smtClean="0"/>
            </a:br>
            <a:r>
              <a:rPr lang="en-US" dirty="0" smtClean="0"/>
              <a:t>Work Comp Benchmarks</a:t>
            </a:r>
            <a:br>
              <a:rPr lang="en-US" dirty="0" smtClean="0"/>
            </a:br>
            <a:endParaRPr lang="en-US" sz="1800" u="sng" dirty="0"/>
          </a:p>
        </p:txBody>
      </p:sp>
      <p:sp>
        <p:nvSpPr>
          <p:cNvPr id="4" name="Slide Number Placeholder 3"/>
          <p:cNvSpPr>
            <a:spLocks noGrp="1"/>
          </p:cNvSpPr>
          <p:nvPr>
            <p:ph type="sldNum" sz="quarter" idx="12"/>
          </p:nvPr>
        </p:nvSpPr>
        <p:spPr/>
        <p:txBody>
          <a:bodyPr/>
          <a:lstStyle/>
          <a:p>
            <a:fld id="{1D2DE4AA-82B1-4374-BEB3-D60F9AE490A6}" type="slidenum">
              <a:rPr lang="en-US" smtClean="0"/>
              <a:pPr/>
              <a:t>8</a:t>
            </a:fld>
            <a:endParaRPr lang="en-US" dirty="0"/>
          </a:p>
        </p:txBody>
      </p:sp>
      <p:sp>
        <p:nvSpPr>
          <p:cNvPr id="3" name="Content Placeholder 2"/>
          <p:cNvSpPr>
            <a:spLocks noGrp="1"/>
          </p:cNvSpPr>
          <p:nvPr>
            <p:ph idx="1"/>
          </p:nvPr>
        </p:nvSpPr>
        <p:spPr>
          <a:xfrm>
            <a:off x="838200" y="2362200"/>
            <a:ext cx="8001000" cy="3724275"/>
          </a:xfrm>
        </p:spPr>
        <p:txBody>
          <a:bodyPr/>
          <a:lstStyle/>
          <a:p>
            <a:pPr marL="0" indent="0">
              <a:buNone/>
            </a:pPr>
            <a:r>
              <a:rPr lang="en-US" dirty="0" smtClean="0"/>
              <a:t> </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2212854853"/>
              </p:ext>
            </p:extLst>
          </p:nvPr>
        </p:nvGraphicFramePr>
        <p:xfrm>
          <a:off x="952499" y="1981200"/>
          <a:ext cx="7772401" cy="4676898"/>
        </p:xfrm>
        <a:graphic>
          <a:graphicData uri="http://schemas.openxmlformats.org/drawingml/2006/table">
            <a:tbl>
              <a:tblPr firstRow="1" bandRow="1">
                <a:tableStyleId>{5C22544A-7EE6-4342-B048-85BDC9FD1C3A}</a:tableStyleId>
              </a:tblPr>
              <a:tblGrid>
                <a:gridCol w="1077745"/>
                <a:gridCol w="1665455"/>
                <a:gridCol w="1752600"/>
                <a:gridCol w="1676400"/>
                <a:gridCol w="1600201"/>
              </a:tblGrid>
              <a:tr h="594993">
                <a:tc>
                  <a:txBody>
                    <a:bodyPr/>
                    <a:lstStyle/>
                    <a:p>
                      <a:pPr algn="ctr"/>
                      <a:r>
                        <a:rPr lang="en-US" dirty="0" smtClean="0"/>
                        <a:t>Policy Period</a:t>
                      </a:r>
                      <a:endParaRPr lang="en-US" dirty="0"/>
                    </a:p>
                  </a:txBody>
                  <a:tcPr/>
                </a:tc>
                <a:tc>
                  <a:txBody>
                    <a:bodyPr/>
                    <a:lstStyle/>
                    <a:p>
                      <a:pPr algn="ctr"/>
                      <a:r>
                        <a:rPr lang="en-US" dirty="0" smtClean="0"/>
                        <a:t>Net Position</a:t>
                      </a:r>
                      <a:endParaRPr lang="en-US" dirty="0"/>
                    </a:p>
                  </a:txBody>
                  <a:tcPr/>
                </a:tc>
                <a:tc>
                  <a:txBody>
                    <a:bodyPr/>
                    <a:lstStyle/>
                    <a:p>
                      <a:pPr algn="ctr"/>
                      <a:r>
                        <a:rPr lang="en-US" dirty="0" smtClean="0"/>
                        <a:t>Expected</a:t>
                      </a:r>
                    </a:p>
                    <a:p>
                      <a:pPr algn="ctr"/>
                      <a:r>
                        <a:rPr lang="en-US" dirty="0" smtClean="0"/>
                        <a:t>Liabilities</a:t>
                      </a:r>
                      <a:endParaRPr lang="en-US" dirty="0"/>
                    </a:p>
                  </a:txBody>
                  <a:tcPr/>
                </a:tc>
                <a:tc>
                  <a:txBody>
                    <a:bodyPr/>
                    <a:lstStyle/>
                    <a:p>
                      <a:pPr algn="ctr"/>
                      <a:r>
                        <a:rPr lang="en-US" dirty="0" smtClean="0"/>
                        <a:t>Net Deposit</a:t>
                      </a:r>
                      <a:endParaRPr lang="en-US" dirty="0"/>
                    </a:p>
                  </a:txBody>
                  <a:tcPr/>
                </a:tc>
                <a:tc>
                  <a:txBody>
                    <a:bodyPr/>
                    <a:lstStyle/>
                    <a:p>
                      <a:pPr algn="ctr"/>
                      <a:r>
                        <a:rPr lang="en-US" dirty="0" smtClean="0"/>
                        <a:t>SIR</a:t>
                      </a:r>
                      <a:endParaRPr lang="en-US" dirty="0"/>
                    </a:p>
                  </a:txBody>
                  <a:tcPr/>
                </a:tc>
              </a:tr>
              <a:tr h="368003">
                <a:tc>
                  <a:txBody>
                    <a:bodyPr/>
                    <a:lstStyle/>
                    <a:p>
                      <a:pPr algn="ctr"/>
                      <a:r>
                        <a:rPr lang="en-US" b="0" dirty="0" smtClean="0"/>
                        <a:t>2007/08</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$2,938,149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$2,984,000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$1,320,143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$150,000</a:t>
                      </a:r>
                      <a:endParaRPr lang="en-US" sz="1800" b="0" dirty="0">
                        <a:latin typeface="+mn-lt"/>
                      </a:endParaRPr>
                    </a:p>
                  </a:txBody>
                  <a:tcPr/>
                </a:tc>
              </a:tr>
              <a:tr h="368003">
                <a:tc>
                  <a:txBody>
                    <a:bodyPr/>
                    <a:lstStyle/>
                    <a:p>
                      <a:pPr algn="ctr"/>
                      <a:r>
                        <a:rPr lang="en-US" b="0" dirty="0" smtClean="0"/>
                        <a:t>2008/09</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$4,875,923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$3,665,493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$1,352,768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$150,000</a:t>
                      </a:r>
                      <a:endParaRPr lang="en-US" sz="1800" b="0" dirty="0">
                        <a:latin typeface="+mn-lt"/>
                      </a:endParaRPr>
                    </a:p>
                  </a:txBody>
                  <a:tcPr/>
                </a:tc>
              </a:tr>
              <a:tr h="368003">
                <a:tc>
                  <a:txBody>
                    <a:bodyPr/>
                    <a:lstStyle/>
                    <a:p>
                      <a:pPr algn="ctr"/>
                      <a:r>
                        <a:rPr lang="en-US" b="0" dirty="0" smtClean="0"/>
                        <a:t>2009/10</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$4,783,483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$3,222,232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$1,464,640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$150,000</a:t>
                      </a:r>
                      <a:endParaRPr lang="en-US" sz="1800" b="0" dirty="0">
                        <a:latin typeface="+mn-lt"/>
                      </a:endParaRPr>
                    </a:p>
                  </a:txBody>
                  <a:tcPr/>
                </a:tc>
              </a:tr>
              <a:tr h="368003">
                <a:tc>
                  <a:txBody>
                    <a:bodyPr/>
                    <a:lstStyle/>
                    <a:p>
                      <a:pPr algn="ctr"/>
                      <a:r>
                        <a:rPr lang="en-US" b="0" dirty="0" smtClean="0"/>
                        <a:t>2010/11</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$5,154,874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$3,110,823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$1,387,654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$150,000</a:t>
                      </a:r>
                      <a:endParaRPr lang="en-US" sz="1800" b="0" dirty="0">
                        <a:latin typeface="+mn-lt"/>
                      </a:endParaRPr>
                    </a:p>
                  </a:txBody>
                  <a:tcPr/>
                </a:tc>
              </a:tr>
              <a:tr h="368003">
                <a:tc>
                  <a:txBody>
                    <a:bodyPr/>
                    <a:lstStyle/>
                    <a:p>
                      <a:pPr algn="ctr"/>
                      <a:r>
                        <a:rPr lang="en-US" b="0" dirty="0" smtClean="0"/>
                        <a:t>2011/12</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$2,387,989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$3,312,946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$884,774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$150,000</a:t>
                      </a:r>
                      <a:endParaRPr lang="en-US" sz="1800" b="0" dirty="0">
                        <a:latin typeface="+mn-lt"/>
                      </a:endParaRPr>
                    </a:p>
                  </a:txBody>
                  <a:tcPr/>
                </a:tc>
              </a:tr>
              <a:tr h="368003">
                <a:tc>
                  <a:txBody>
                    <a:bodyPr/>
                    <a:lstStyle/>
                    <a:p>
                      <a:pPr algn="ctr"/>
                      <a:r>
                        <a:rPr lang="en-US" b="0" dirty="0" smtClean="0"/>
                        <a:t>2012/13</a:t>
                      </a:r>
                      <a:endParaRPr lang="en-US" b="0" dirty="0"/>
                    </a:p>
                  </a:txBody>
                  <a:tcPr/>
                </a:tc>
                <a:tc>
                  <a:txBody>
                    <a:bodyPr/>
                    <a:lstStyle/>
                    <a:p>
                      <a:pPr algn="r" fontAlgn="b"/>
                      <a:r>
                        <a:rPr lang="en-US" sz="1800" b="0" i="0" u="none" strike="noStrike" dirty="0">
                          <a:effectLst/>
                          <a:latin typeface="+mn-lt"/>
                        </a:rPr>
                        <a:t> </a:t>
                      </a:r>
                      <a:r>
                        <a:rPr lang="en-US" sz="1800" b="0" i="0" u="none" strike="noStrike" dirty="0" smtClean="0">
                          <a:effectLst/>
                          <a:latin typeface="+mn-lt"/>
                        </a:rPr>
                        <a:t>$1,681,028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a:effectLst/>
                          <a:latin typeface="+mn-lt"/>
                        </a:rPr>
                        <a:t> </a:t>
                      </a:r>
                      <a:r>
                        <a:rPr lang="en-US" sz="1800" b="0" i="0" u="none" strike="noStrike" dirty="0" smtClean="0">
                          <a:effectLst/>
                          <a:latin typeface="+mn-lt"/>
                        </a:rPr>
                        <a:t>$3,995,682 </a:t>
                      </a:r>
                      <a:endParaRPr lang="en-US" sz="1800" b="0" i="0" u="none" strike="noStrike" dirty="0">
                        <a:effectLst/>
                        <a:latin typeface="+mn-lt"/>
                      </a:endParaRPr>
                    </a:p>
                  </a:txBody>
                  <a:tcPr marL="9525" marR="9525" marT="9525" marB="0" anchor="b"/>
                </a:tc>
                <a:tc>
                  <a:txBody>
                    <a:bodyPr/>
                    <a:lstStyle/>
                    <a:p>
                      <a:pPr algn="r" fontAlgn="b"/>
                      <a:r>
                        <a:rPr lang="en-US" sz="1800" b="0" i="0" u="none" strike="noStrike" dirty="0" smtClean="0">
                          <a:effectLst/>
                          <a:latin typeface="+mn-lt"/>
                        </a:rPr>
                        <a:t>$930,248 </a:t>
                      </a:r>
                      <a:endParaRPr lang="en-US" sz="1800" b="0" i="0" u="none" strike="noStrike" dirty="0">
                        <a:effectLst/>
                        <a:latin typeface="+mn-lt"/>
                      </a:endParaRPr>
                    </a:p>
                  </a:txBody>
                  <a:tcPr marL="9525" marR="9525" marT="9525" marB="0" anchor="b"/>
                </a:tc>
                <a:tc>
                  <a:txBody>
                    <a:bodyPr/>
                    <a:lstStyle/>
                    <a:p>
                      <a:pPr algn="r"/>
                      <a:r>
                        <a:rPr lang="en-US" sz="1800" b="0" dirty="0" smtClean="0">
                          <a:latin typeface="+mn-lt"/>
                        </a:rPr>
                        <a:t>$250,000</a:t>
                      </a:r>
                      <a:endParaRPr lang="en-US" sz="1800" b="0" dirty="0">
                        <a:latin typeface="+mn-lt"/>
                      </a:endParaRPr>
                    </a:p>
                  </a:txBody>
                  <a:tcPr/>
                </a:tc>
              </a:tr>
              <a:tr h="339996">
                <a:tc>
                  <a:txBody>
                    <a:bodyPr/>
                    <a:lstStyle/>
                    <a:p>
                      <a:pPr algn="ctr"/>
                      <a:r>
                        <a:rPr lang="en-US" dirty="0" smtClean="0"/>
                        <a:t>2013/14</a:t>
                      </a:r>
                      <a:endParaRPr lang="en-US" dirty="0"/>
                    </a:p>
                  </a:txBody>
                  <a:tcPr/>
                </a:tc>
                <a:tc>
                  <a:txBody>
                    <a:bodyPr/>
                    <a:lstStyle/>
                    <a:p>
                      <a:pPr algn="r"/>
                      <a:r>
                        <a:rPr lang="en-US" sz="1800" dirty="0" smtClean="0">
                          <a:latin typeface="+mn-lt"/>
                        </a:rPr>
                        <a:t>$1,376,143</a:t>
                      </a:r>
                      <a:endParaRPr lang="en-US" sz="1800" dirty="0">
                        <a:latin typeface="+mn-lt"/>
                      </a:endParaRPr>
                    </a:p>
                  </a:txBody>
                  <a:tcPr/>
                </a:tc>
                <a:tc>
                  <a:txBody>
                    <a:bodyPr/>
                    <a:lstStyle/>
                    <a:p>
                      <a:pPr algn="r"/>
                      <a:r>
                        <a:rPr lang="en-US" sz="1800" dirty="0" smtClean="0">
                          <a:latin typeface="+mn-lt"/>
                        </a:rPr>
                        <a:t> $4,824,131</a:t>
                      </a:r>
                      <a:endParaRPr lang="en-US" sz="1800" dirty="0">
                        <a:latin typeface="+mn-lt"/>
                      </a:endParaRPr>
                    </a:p>
                  </a:txBody>
                  <a:tcPr/>
                </a:tc>
                <a:tc>
                  <a:txBody>
                    <a:bodyPr/>
                    <a:lstStyle/>
                    <a:p>
                      <a:pPr algn="r"/>
                      <a:r>
                        <a:rPr lang="en-US" sz="1800" dirty="0" smtClean="0">
                          <a:latin typeface="+mn-lt"/>
                        </a:rPr>
                        <a:t>$1,104,875</a:t>
                      </a:r>
                      <a:endParaRPr lang="en-US" sz="1800" dirty="0">
                        <a:latin typeface="+mn-lt"/>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dirty="0" smtClean="0">
                          <a:latin typeface="+mn-lt"/>
                        </a:rPr>
                        <a:t>$250,000</a:t>
                      </a:r>
                      <a:endParaRPr lang="en-US" sz="1800" dirty="0">
                        <a:latin typeface="+mn-lt"/>
                      </a:endParaRPr>
                    </a:p>
                  </a:txBody>
                  <a:tcPr/>
                </a:tc>
              </a:tr>
              <a:tr h="339996">
                <a:tc>
                  <a:txBody>
                    <a:bodyPr/>
                    <a:lstStyle/>
                    <a:p>
                      <a:pPr algn="ctr"/>
                      <a:r>
                        <a:rPr lang="en-US" dirty="0" smtClean="0"/>
                        <a:t>2014/15</a:t>
                      </a:r>
                      <a:endParaRPr lang="en-US" dirty="0"/>
                    </a:p>
                  </a:txBody>
                  <a:tcPr/>
                </a:tc>
                <a:tc>
                  <a:txBody>
                    <a:bodyPr/>
                    <a:lstStyle/>
                    <a:p>
                      <a:pPr algn="r"/>
                      <a:r>
                        <a:rPr lang="en-US" sz="1800" dirty="0" smtClean="0">
                          <a:latin typeface="+mn-lt"/>
                        </a:rPr>
                        <a:t>$2,400,948</a:t>
                      </a:r>
                      <a:endParaRPr lang="en-US" sz="1800" dirty="0">
                        <a:latin typeface="+mn-lt"/>
                      </a:endParaRPr>
                    </a:p>
                  </a:txBody>
                  <a:tcPr/>
                </a:tc>
                <a:tc>
                  <a:txBody>
                    <a:bodyPr/>
                    <a:lstStyle/>
                    <a:p>
                      <a:pPr algn="r"/>
                      <a:r>
                        <a:rPr lang="en-US" sz="1800" dirty="0" smtClean="0">
                          <a:latin typeface="+mn-lt"/>
                        </a:rPr>
                        <a:t> $4,019,956</a:t>
                      </a:r>
                      <a:endParaRPr lang="en-US" sz="1800" dirty="0">
                        <a:latin typeface="+mn-lt"/>
                      </a:endParaRPr>
                    </a:p>
                  </a:txBody>
                  <a:tcPr/>
                </a:tc>
                <a:tc>
                  <a:txBody>
                    <a:bodyPr/>
                    <a:lstStyle/>
                    <a:p>
                      <a:pPr algn="r"/>
                      <a:r>
                        <a:rPr lang="en-US" sz="1800" dirty="0" smtClean="0">
                          <a:latin typeface="+mn-lt"/>
                        </a:rPr>
                        <a:t>$1,367,626</a:t>
                      </a:r>
                      <a:endParaRPr lang="en-US" sz="1800" dirty="0">
                        <a:latin typeface="+mn-lt"/>
                      </a:endParaRPr>
                    </a:p>
                  </a:txBody>
                  <a:tcPr/>
                </a:tc>
                <a:tc>
                  <a:txBody>
                    <a:bodyPr/>
                    <a:lstStyle/>
                    <a:p>
                      <a:pPr algn="r"/>
                      <a:r>
                        <a:rPr lang="en-US" sz="1800" dirty="0" smtClean="0">
                          <a:latin typeface="+mn-lt"/>
                        </a:rPr>
                        <a:t>$250,000</a:t>
                      </a:r>
                      <a:endParaRPr lang="en-US" sz="1800" dirty="0">
                        <a:latin typeface="+mn-lt"/>
                      </a:endParaRPr>
                    </a:p>
                  </a:txBody>
                  <a:tcPr/>
                </a:tc>
              </a:tr>
              <a:tr h="339996">
                <a:tc>
                  <a:txBody>
                    <a:bodyPr/>
                    <a:lstStyle/>
                    <a:p>
                      <a:pPr algn="ctr"/>
                      <a:r>
                        <a:rPr lang="en-US" dirty="0" smtClean="0"/>
                        <a:t>2015/16</a:t>
                      </a:r>
                      <a:endParaRPr lang="en-US" dirty="0"/>
                    </a:p>
                  </a:txBody>
                  <a:tcPr/>
                </a:tc>
                <a:tc>
                  <a:txBody>
                    <a:bodyPr/>
                    <a:lstStyle/>
                    <a:p>
                      <a:pPr algn="r"/>
                      <a:r>
                        <a:rPr lang="en-US" sz="1800" dirty="0" smtClean="0">
                          <a:latin typeface="+mn-lt"/>
                        </a:rPr>
                        <a:t>$3,269,231</a:t>
                      </a:r>
                      <a:endParaRPr lang="en-US" sz="1800" dirty="0">
                        <a:latin typeface="+mn-lt"/>
                      </a:endParaRPr>
                    </a:p>
                  </a:txBody>
                  <a:tcPr/>
                </a:tc>
                <a:tc>
                  <a:txBody>
                    <a:bodyPr/>
                    <a:lstStyle/>
                    <a:p>
                      <a:pPr algn="r"/>
                      <a:r>
                        <a:rPr lang="en-US" sz="1800" dirty="0" smtClean="0">
                          <a:latin typeface="+mn-lt"/>
                        </a:rPr>
                        <a:t>$3,801,814</a:t>
                      </a:r>
                      <a:endParaRPr lang="en-US" sz="1800" dirty="0">
                        <a:latin typeface="+mn-lt"/>
                      </a:endParaRPr>
                    </a:p>
                  </a:txBody>
                  <a:tcPr/>
                </a:tc>
                <a:tc>
                  <a:txBody>
                    <a:bodyPr/>
                    <a:lstStyle/>
                    <a:p>
                      <a:pPr algn="r"/>
                      <a:r>
                        <a:rPr lang="en-US" sz="1800" dirty="0" smtClean="0">
                          <a:latin typeface="+mn-lt"/>
                        </a:rPr>
                        <a:t>$1,415,304</a:t>
                      </a:r>
                      <a:endParaRPr lang="en-US" sz="1800" dirty="0">
                        <a:latin typeface="+mn-lt"/>
                      </a:endParaRPr>
                    </a:p>
                  </a:txBody>
                  <a:tcPr/>
                </a:tc>
                <a:tc>
                  <a:txBody>
                    <a:bodyPr/>
                    <a:lstStyle/>
                    <a:p>
                      <a:pPr algn="r"/>
                      <a:r>
                        <a:rPr lang="en-US" sz="1800" dirty="0" smtClean="0">
                          <a:latin typeface="+mn-lt"/>
                        </a:rPr>
                        <a:t>$250,000</a:t>
                      </a:r>
                      <a:endParaRPr lang="en-US" sz="1800" dirty="0">
                        <a:latin typeface="+mn-lt"/>
                      </a:endParaRPr>
                    </a:p>
                  </a:txBody>
                  <a:tcPr/>
                </a:tc>
              </a:tr>
              <a:tr h="339996">
                <a:tc>
                  <a:txBody>
                    <a:bodyPr/>
                    <a:lstStyle/>
                    <a:p>
                      <a:pPr algn="ctr"/>
                      <a:r>
                        <a:rPr lang="en-US" dirty="0" smtClean="0"/>
                        <a:t>2016/17</a:t>
                      </a:r>
                      <a:endParaRPr lang="en-US" dirty="0"/>
                    </a:p>
                  </a:txBody>
                  <a:tcPr/>
                </a:tc>
                <a:tc>
                  <a:txBody>
                    <a:bodyPr/>
                    <a:lstStyle/>
                    <a:p>
                      <a:pPr algn="r"/>
                      <a:r>
                        <a:rPr lang="en-US" sz="1800" dirty="0" smtClean="0">
                          <a:latin typeface="+mn-lt"/>
                        </a:rPr>
                        <a:t>$2,395,499</a:t>
                      </a:r>
                      <a:endParaRPr lang="en-US" sz="1800" dirty="0">
                        <a:latin typeface="+mn-lt"/>
                      </a:endParaRPr>
                    </a:p>
                  </a:txBody>
                  <a:tcPr/>
                </a:tc>
                <a:tc>
                  <a:txBody>
                    <a:bodyPr/>
                    <a:lstStyle/>
                    <a:p>
                      <a:pPr algn="r"/>
                      <a:r>
                        <a:rPr lang="en-US" sz="1800" dirty="0" smtClean="0">
                          <a:latin typeface="+mn-lt"/>
                        </a:rPr>
                        <a:t>$4,293,232</a:t>
                      </a:r>
                      <a:endParaRPr lang="en-US" sz="1800" dirty="0">
                        <a:latin typeface="+mn-lt"/>
                      </a:endParaRPr>
                    </a:p>
                  </a:txBody>
                  <a:tcPr/>
                </a:tc>
                <a:tc>
                  <a:txBody>
                    <a:bodyPr/>
                    <a:lstStyle/>
                    <a:p>
                      <a:pPr algn="r"/>
                      <a:r>
                        <a:rPr lang="en-US" sz="1800" dirty="0" smtClean="0">
                          <a:latin typeface="+mn-lt"/>
                        </a:rPr>
                        <a:t>$1,475,584</a:t>
                      </a:r>
                      <a:endParaRPr lang="en-US" sz="1800" dirty="0">
                        <a:latin typeface="+mn-lt"/>
                      </a:endParaRPr>
                    </a:p>
                  </a:txBody>
                  <a:tcPr/>
                </a:tc>
                <a:tc>
                  <a:txBody>
                    <a:bodyPr/>
                    <a:lstStyle/>
                    <a:p>
                      <a:pPr algn="r"/>
                      <a:r>
                        <a:rPr lang="en-US" sz="1800" dirty="0" smtClean="0">
                          <a:latin typeface="+mn-lt"/>
                        </a:rPr>
                        <a:t>$250,000</a:t>
                      </a:r>
                      <a:endParaRPr lang="en-US" sz="1800" dirty="0">
                        <a:latin typeface="+mn-lt"/>
                      </a:endParaRPr>
                    </a:p>
                  </a:txBody>
                  <a:tcPr/>
                </a:tc>
              </a:tr>
              <a:tr h="339996">
                <a:tc>
                  <a:txBody>
                    <a:bodyPr/>
                    <a:lstStyle/>
                    <a:p>
                      <a:pPr algn="ctr"/>
                      <a:r>
                        <a:rPr lang="en-US" dirty="0" smtClean="0"/>
                        <a:t>2017/18</a:t>
                      </a:r>
                      <a:endParaRPr lang="en-US" dirty="0"/>
                    </a:p>
                  </a:txBody>
                  <a:tcPr/>
                </a:tc>
                <a:tc>
                  <a:txBody>
                    <a:bodyPr/>
                    <a:lstStyle/>
                    <a:p>
                      <a:pPr algn="r"/>
                      <a:r>
                        <a:rPr lang="en-US" sz="1800" dirty="0" smtClean="0">
                          <a:latin typeface="+mn-lt"/>
                        </a:rPr>
                        <a:t>n/a</a:t>
                      </a:r>
                      <a:endParaRPr lang="en-US" sz="1800" dirty="0">
                        <a:latin typeface="+mn-lt"/>
                      </a:endParaRPr>
                    </a:p>
                  </a:txBody>
                  <a:tcPr/>
                </a:tc>
                <a:tc>
                  <a:txBody>
                    <a:bodyPr/>
                    <a:lstStyle/>
                    <a:p>
                      <a:pPr algn="r"/>
                      <a:r>
                        <a:rPr lang="en-US" sz="1800" dirty="0" smtClean="0">
                          <a:latin typeface="+mn-lt"/>
                        </a:rPr>
                        <a:t>n/a</a:t>
                      </a:r>
                      <a:endParaRPr lang="en-US" sz="1800" dirty="0">
                        <a:latin typeface="+mn-lt"/>
                      </a:endParaRPr>
                    </a:p>
                  </a:txBody>
                  <a:tcPr/>
                </a:tc>
                <a:tc>
                  <a:txBody>
                    <a:bodyPr/>
                    <a:lstStyle/>
                    <a:p>
                      <a:pPr algn="r"/>
                      <a:r>
                        <a:rPr lang="en-US" sz="1800" dirty="0" smtClean="0">
                          <a:latin typeface="+mn-lt"/>
                        </a:rPr>
                        <a:t>$1,636,125</a:t>
                      </a:r>
                      <a:endParaRPr lang="en-US" sz="1800" dirty="0">
                        <a:latin typeface="+mn-lt"/>
                      </a:endParaRPr>
                    </a:p>
                  </a:txBody>
                  <a:tcPr/>
                </a:tc>
                <a:tc>
                  <a:txBody>
                    <a:bodyPr/>
                    <a:lstStyle/>
                    <a:p>
                      <a:pPr algn="r"/>
                      <a:r>
                        <a:rPr lang="en-US" sz="1800" dirty="0" smtClean="0">
                          <a:latin typeface="+mn-lt"/>
                        </a:rPr>
                        <a:t>$250,000</a:t>
                      </a:r>
                      <a:endParaRPr lang="en-US" sz="1800" dirty="0">
                        <a:latin typeface="+mn-lt"/>
                      </a:endParaRPr>
                    </a:p>
                  </a:txBody>
                  <a:tcPr/>
                </a:tc>
              </a:tr>
            </a:tbl>
          </a:graphicData>
        </a:graphic>
      </p:graphicFrame>
    </p:spTree>
    <p:extLst>
      <p:ext uri="{BB962C8B-B14F-4D97-AF65-F5344CB8AC3E}">
        <p14:creationId xmlns:p14="http://schemas.microsoft.com/office/powerpoint/2010/main" val="597440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A91D142-DFA0-47F7-8D0C-EACE5408C807}" type="slidenum">
              <a:rPr lang="en-US"/>
              <a:pPr/>
              <a:t>9</a:t>
            </a:fld>
            <a:endParaRPr lang="en-US" dirty="0"/>
          </a:p>
        </p:txBody>
      </p:sp>
      <p:sp>
        <p:nvSpPr>
          <p:cNvPr id="20482" name="AutoShape 2"/>
          <p:cNvSpPr>
            <a:spLocks noGrp="1" noChangeArrowheads="1"/>
          </p:cNvSpPr>
          <p:nvPr>
            <p:ph type="title"/>
          </p:nvPr>
        </p:nvSpPr>
        <p:spPr>
          <a:xfrm>
            <a:off x="762000" y="762000"/>
            <a:ext cx="8077200" cy="1143000"/>
          </a:xfrm>
        </p:spPr>
        <p:txBody>
          <a:bodyPr/>
          <a:lstStyle/>
          <a:p>
            <a:r>
              <a:rPr lang="en-US" sz="3200" dirty="0" smtClean="0"/>
              <a:t>Net Position to Self </a:t>
            </a:r>
            <a:r>
              <a:rPr lang="en-US" sz="3200" dirty="0"/>
              <a:t>Insured </a:t>
            </a:r>
            <a:r>
              <a:rPr lang="en-US" sz="3200" dirty="0" smtClean="0"/>
              <a:t>Retention</a:t>
            </a:r>
            <a:br>
              <a:rPr lang="en-US" sz="3200" dirty="0" smtClean="0"/>
            </a:br>
            <a:r>
              <a:rPr lang="en-US" sz="3200" dirty="0" smtClean="0"/>
              <a:t>Benchmark </a:t>
            </a:r>
            <a:r>
              <a:rPr lang="en-US" sz="3200" dirty="0"/>
              <a:t>≥ 5:1 </a:t>
            </a:r>
          </a:p>
        </p:txBody>
      </p:sp>
      <p:sp>
        <p:nvSpPr>
          <p:cNvPr id="20483" name="Rectangle 3"/>
          <p:cNvSpPr>
            <a:spLocks noGrp="1" noChangeArrowheads="1"/>
          </p:cNvSpPr>
          <p:nvPr>
            <p:ph type="body" idx="1"/>
          </p:nvPr>
        </p:nvSpPr>
        <p:spPr>
          <a:xfrm>
            <a:off x="838200" y="2294771"/>
            <a:ext cx="7693025" cy="4191000"/>
          </a:xfrm>
        </p:spPr>
        <p:txBody>
          <a:bodyPr/>
          <a:lstStyle/>
          <a:p>
            <a:pPr algn="ctr">
              <a:lnSpc>
                <a:spcPct val="90000"/>
              </a:lnSpc>
              <a:buFont typeface="Wingdings" pitchFamily="2" charset="2"/>
              <a:buNone/>
            </a:pPr>
            <a:endParaRPr lang="en-US" sz="800" dirty="0"/>
          </a:p>
          <a:p>
            <a:pPr>
              <a:lnSpc>
                <a:spcPct val="90000"/>
              </a:lnSpc>
            </a:pPr>
            <a:r>
              <a:rPr lang="en-US" sz="2400" dirty="0"/>
              <a:t>This ratio is a measure of </a:t>
            </a:r>
            <a:r>
              <a:rPr lang="en-US" sz="2400" dirty="0" smtClean="0"/>
              <a:t>how many maximum SIR losses SCORE could pay from net Position.   </a:t>
            </a:r>
            <a:endParaRPr lang="en-US" sz="2400" dirty="0"/>
          </a:p>
          <a:p>
            <a:pPr>
              <a:lnSpc>
                <a:spcPct val="90000"/>
              </a:lnSpc>
            </a:pPr>
            <a:r>
              <a:rPr lang="en-US" sz="2400" dirty="0" smtClean="0"/>
              <a:t>Helps determine </a:t>
            </a:r>
            <a:r>
              <a:rPr lang="en-US" sz="2400" dirty="0"/>
              <a:t>the feasibility of increasing the </a:t>
            </a:r>
            <a:r>
              <a:rPr lang="en-US" sz="2400" dirty="0" smtClean="0"/>
              <a:t>SIR. </a:t>
            </a:r>
          </a:p>
          <a:p>
            <a:pPr>
              <a:lnSpc>
                <a:spcPct val="90000"/>
              </a:lnSpc>
            </a:pPr>
            <a:r>
              <a:rPr lang="en-US" sz="2400" dirty="0" smtClean="0"/>
              <a:t>A </a:t>
            </a:r>
            <a:r>
              <a:rPr lang="en-US" sz="2400" dirty="0"/>
              <a:t>high ratio is </a:t>
            </a:r>
            <a:r>
              <a:rPr lang="en-US" sz="2400" dirty="0" smtClean="0"/>
              <a:t>desirable.</a:t>
            </a:r>
          </a:p>
          <a:p>
            <a:pPr marL="0" indent="0" algn="ctr">
              <a:lnSpc>
                <a:spcPct val="90000"/>
              </a:lnSpc>
              <a:buNone/>
            </a:pPr>
            <a:r>
              <a:rPr lang="en-US" sz="2400" b="1" i="1" dirty="0" smtClean="0"/>
              <a:t>Takeaway </a:t>
            </a:r>
          </a:p>
          <a:p>
            <a:pPr>
              <a:lnSpc>
                <a:spcPct val="90000"/>
              </a:lnSpc>
            </a:pPr>
            <a:r>
              <a:rPr lang="en-US" sz="2400" i="1" dirty="0" smtClean="0">
                <a:solidFill>
                  <a:srgbClr val="002060"/>
                </a:solidFill>
              </a:rPr>
              <a:t>SCORE is sufficiently funded to withstand up to 10 full GL SIR losses, and up to 9.6 full WC SIR losses.  </a:t>
            </a:r>
          </a:p>
          <a:p>
            <a:pPr>
              <a:lnSpc>
                <a:spcPct val="90000"/>
              </a:lnSpc>
            </a:pPr>
            <a:r>
              <a:rPr lang="en-US" sz="2400" i="1" u="sng" dirty="0" smtClean="0">
                <a:solidFill>
                  <a:srgbClr val="002060"/>
                </a:solidFill>
              </a:rPr>
              <a:t>Both programs are above benchmarks</a:t>
            </a:r>
            <a:r>
              <a:rPr lang="en-US" sz="2400" i="1" dirty="0" smtClean="0">
                <a:solidFill>
                  <a:srgbClr val="002060"/>
                </a:solidFill>
              </a:rPr>
              <a:t>. GL continues to grow, WC returned to 2015 level. </a:t>
            </a:r>
          </a:p>
          <a:p>
            <a:pPr>
              <a:lnSpc>
                <a:spcPct val="90000"/>
              </a:lnSpc>
            </a:pPr>
            <a:r>
              <a:rPr lang="en-US" sz="2400" i="1" dirty="0" smtClean="0">
                <a:solidFill>
                  <a:srgbClr val="002060"/>
                </a:solidFill>
              </a:rPr>
              <a:t>Dividends, losses, and increasing the WC SIR have reduced this ratio over the last five years.  </a:t>
            </a:r>
            <a:endParaRPr lang="en-US" dirty="0">
              <a:solidFill>
                <a:srgbClr val="002060"/>
              </a:solidFill>
            </a:endParaRPr>
          </a:p>
        </p:txBody>
      </p:sp>
    </p:spTree>
    <p:extLst>
      <p:ext uri="{BB962C8B-B14F-4D97-AF65-F5344CB8AC3E}">
        <p14:creationId xmlns:p14="http://schemas.microsoft.com/office/powerpoint/2010/main" val="232576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057400" marR="0" indent="-228600" algn="l" defTabSz="914400" rtl="0" eaLnBrk="1" fontAlgn="base" latinLnBrk="0" hangingPunct="1">
          <a:lnSpc>
            <a:spcPct val="90000"/>
          </a:lnSpc>
          <a:spcBef>
            <a:spcPct val="20000"/>
          </a:spcBef>
          <a:spcAft>
            <a:spcPct val="0"/>
          </a:spcAft>
          <a:buClr>
            <a:schemeClr val="tx1"/>
          </a:buClr>
          <a:buSzPct val="65000"/>
          <a:buFont typeface="Wingdings" pitchFamily="2" charset="2"/>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057400" marR="0" indent="-228600" algn="l" defTabSz="914400" rtl="0" eaLnBrk="1" fontAlgn="base" latinLnBrk="0" hangingPunct="1">
          <a:lnSpc>
            <a:spcPct val="90000"/>
          </a:lnSpc>
          <a:spcBef>
            <a:spcPct val="20000"/>
          </a:spcBef>
          <a:spcAft>
            <a:spcPct val="0"/>
          </a:spcAft>
          <a:buClr>
            <a:schemeClr val="tx1"/>
          </a:buClr>
          <a:buSzPct val="65000"/>
          <a:buFont typeface="Wingdings" pitchFamily="2" charset="2"/>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E6DC3ED99DC443A20E49EB6B299606" ma:contentTypeVersion="2" ma:contentTypeDescription="Create a new document." ma:contentTypeScope="" ma:versionID="2fb7566b2811cb705bb11e2b9761e0dd">
  <xsd:schema xmlns:xsd="http://www.w3.org/2001/XMLSchema" xmlns:xs="http://www.w3.org/2001/XMLSchema" xmlns:p="http://schemas.microsoft.com/office/2006/metadata/properties" xmlns:ns1="http://schemas.microsoft.com/sharepoint/v3" targetNamespace="http://schemas.microsoft.com/office/2006/metadata/properties" ma:root="true" ma:fieldsID="6f9746fe128b0ca74698fd9d7c13d3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1E01307-EEF2-479F-9C2E-AE24FE0C4C5A}"/>
</file>

<file path=customXml/itemProps2.xml><?xml version="1.0" encoding="utf-8"?>
<ds:datastoreItem xmlns:ds="http://schemas.openxmlformats.org/officeDocument/2006/customXml" ds:itemID="{8643053B-B42F-4232-BC44-3F02625B0B52}"/>
</file>

<file path=customXml/itemProps3.xml><?xml version="1.0" encoding="utf-8"?>
<ds:datastoreItem xmlns:ds="http://schemas.openxmlformats.org/officeDocument/2006/customXml" ds:itemID="{95DAC5C4-525F-4EDD-971B-EC6108748BFB}"/>
</file>

<file path=docProps/app.xml><?xml version="1.0" encoding="utf-8"?>
<Properties xmlns="http://schemas.openxmlformats.org/officeDocument/2006/extended-properties" xmlns:vt="http://schemas.openxmlformats.org/officeDocument/2006/docPropsVTypes">
  <Template/>
  <TotalTime>3427</TotalTime>
  <Words>1479</Words>
  <Application>Microsoft Office PowerPoint</Application>
  <PresentationFormat>On-screen Show (4:3)</PresentationFormat>
  <Paragraphs>379</Paragraphs>
  <Slides>32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 New Roman</vt:lpstr>
      <vt:lpstr>Wingdings</vt:lpstr>
      <vt:lpstr>Capsules</vt:lpstr>
      <vt:lpstr>Small Cities Organized Risk Effort (SCORE) Target Funding Benchmarks</vt:lpstr>
      <vt:lpstr>Outline</vt:lpstr>
      <vt:lpstr>Target Funding Policy - Purpose</vt:lpstr>
      <vt:lpstr>Definitions</vt:lpstr>
      <vt:lpstr>Definitions</vt:lpstr>
      <vt:lpstr>Benchmarks Measure Exposure To:</vt:lpstr>
      <vt:lpstr>Financials Used For  Liability Benchmarks </vt:lpstr>
      <vt:lpstr>Financials Used For  Work Comp Benchmarks </vt:lpstr>
      <vt:lpstr>Net Position to Self Insured Retention Benchmark ≥ 5:1 </vt:lpstr>
      <vt:lpstr>Net Position to SIR – Liability Benchmark ≥ 5:1     SIR = $500,000</vt:lpstr>
      <vt:lpstr>Net Position to SIR  –  Work Comp  Benchmark ≥ 5:1    SIR = $250,000</vt:lpstr>
      <vt:lpstr>Change in Net Position Benchmark ≥ - 10%</vt:lpstr>
      <vt:lpstr>Change in Net Position – Liability Benchmark ≥ - 10%</vt:lpstr>
      <vt:lpstr>Change in Net Position – Work Comp  Benchmark ≥ - 10%</vt:lpstr>
      <vt:lpstr>Expected Liabilities to Net Position Benchmark ≤ 1.5:1</vt:lpstr>
      <vt:lpstr>Expected Liabilities to NP – Liability  Benchmark ≤ 1.5:1</vt:lpstr>
      <vt:lpstr>Expected Liabilities to NP –  WC Benchmark ≤ 1.5:1</vt:lpstr>
      <vt:lpstr>Change in Expected Liabilities Benchmark ≤ 20%</vt:lpstr>
      <vt:lpstr>Change in Liabilities – Liability Benchmark ≤ 20%</vt:lpstr>
      <vt:lpstr>Change in Liabilities – Work Comp  Benchmark ≤ 20%</vt:lpstr>
      <vt:lpstr>Net Deposit to Net Position (NP) Benchmark ≤ 1:1</vt:lpstr>
      <vt:lpstr>Net Deposit to NP - Liability         Benchmark ≤ 1:1</vt:lpstr>
      <vt:lpstr>Net Deposit to NP -  Work Comp   Benchmark ≤ 1:1</vt:lpstr>
      <vt:lpstr>Change in Net Deposits Recommended Benchmark ≤ 10% </vt:lpstr>
      <vt:lpstr>Change in Net Deposit – Liability  No Benchmark Set</vt:lpstr>
      <vt:lpstr>Change in Net Deposit - Work Comp   No Benchmark Set</vt:lpstr>
      <vt:lpstr>Summary of Benchmarks</vt:lpstr>
      <vt:lpstr>Dividends Released By Year- Liability </vt:lpstr>
      <vt:lpstr>Dividends Released By Year- Workers’ Compensation </vt:lpstr>
      <vt:lpstr>2017-18 Program Year Trends</vt:lpstr>
      <vt:lpstr>Conclusion</vt:lpstr>
      <vt:lpstr> </vt:lpstr>
    </vt:vector>
  </TitlesOfParts>
  <Company>Driver Alliant Insurance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F.1. SCORE Target Funding Benchmarks 2017 Board Meeting Final</dc:title>
  <dc:creator>cboughey</dc:creator>
  <cp:lastModifiedBy>Marcus Beverly</cp:lastModifiedBy>
  <cp:revision>165</cp:revision>
  <cp:lastPrinted>2017-10-03T22:03:47Z</cp:lastPrinted>
  <dcterms:created xsi:type="dcterms:W3CDTF">2007-11-08T17:09:19Z</dcterms:created>
  <dcterms:modified xsi:type="dcterms:W3CDTF">2017-10-23T21:22:11Z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0x01010062E6DC3ED99DC443A20E49EB6B299606</vt:lpwstr>
  </property>
</Properties>
</file>